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28" r:id="rId3"/>
    <p:sldId id="329" r:id="rId4"/>
    <p:sldId id="339" r:id="rId5"/>
    <p:sldId id="340" r:id="rId6"/>
    <p:sldId id="316" r:id="rId7"/>
    <p:sldId id="331" r:id="rId8"/>
    <p:sldId id="332" r:id="rId9"/>
    <p:sldId id="333" r:id="rId10"/>
    <p:sldId id="334" r:id="rId11"/>
    <p:sldId id="335" r:id="rId12"/>
    <p:sldId id="330" r:id="rId13"/>
    <p:sldId id="317" r:id="rId14"/>
    <p:sldId id="320" r:id="rId15"/>
    <p:sldId id="321" r:id="rId16"/>
    <p:sldId id="322" r:id="rId17"/>
    <p:sldId id="323" r:id="rId18"/>
    <p:sldId id="336" r:id="rId19"/>
    <p:sldId id="337" r:id="rId20"/>
    <p:sldId id="338" r:id="rId21"/>
    <p:sldId id="302" r:id="rId22"/>
    <p:sldId id="303" r:id="rId23"/>
    <p:sldId id="304" r:id="rId24"/>
    <p:sldId id="305" r:id="rId25"/>
    <p:sldId id="311" r:id="rId26"/>
    <p:sldId id="287" r:id="rId27"/>
    <p:sldId id="290" r:id="rId28"/>
    <p:sldId id="342" r:id="rId29"/>
    <p:sldId id="289" r:id="rId30"/>
    <p:sldId id="298" r:id="rId31"/>
    <p:sldId id="341" r:id="rId32"/>
    <p:sldId id="343" r:id="rId33"/>
    <p:sldId id="288" r:id="rId34"/>
    <p:sldId id="291" r:id="rId35"/>
    <p:sldId id="258" r:id="rId36"/>
    <p:sldId id="260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285" r:id="rId47"/>
    <p:sldId id="259" r:id="rId4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3"/>
    <a:srgbClr val="EE2F53"/>
    <a:srgbClr val="45B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6318" autoAdjust="0"/>
  </p:normalViewPr>
  <p:slideViewPr>
    <p:cSldViewPr>
      <p:cViewPr varScale="1">
        <p:scale>
          <a:sx n="148" d="100"/>
          <a:sy n="148" d="100"/>
        </p:scale>
        <p:origin x="69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sulv\&#1056;&#1072;&#1073;&#1086;&#1095;&#1080;&#1081;%20&#1089;&#1090;&#1086;&#1083;\&#1057;&#1072;&#1088;&#1085;&#1086;&#1074;&#1072;\&#1054;&#1090;&#1095;&#1077;&#1090;&#1099;\&#1054;&#1058;&#1063;&#1045;&#1058;%20&#1055;&#1054;%20&#1059;&#1047;%20&#1045;&#1057;&#1048;&#104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УЗ!$U$25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1FC2BE4-0F61-4479-A631-A2FCB2927018}" type="VALUE">
                      <a:rPr lang="ru-RU"/>
                      <a:pPr/>
                      <a:t>[ЗНАЧЕНИЕ]</a:t>
                    </a:fld>
                    <a:r>
                      <a:rPr lang="ru-RU"/>
                      <a:t> ТЫС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879FF70-8E1A-4A9A-9F4B-6C003AA600E8}" type="VALUE">
                      <a:rPr lang="ru-RU"/>
                      <a:pPr/>
                      <a:t>[ЗНАЧЕНИЕ]</a:t>
                    </a:fld>
                    <a:r>
                      <a:rPr lang="ru-RU"/>
                      <a:t> ТЫС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34DF192-1C87-4BB1-AE61-F531488BE81B}" type="VALUE">
                      <a:rPr lang="ru-RU"/>
                      <a:pPr/>
                      <a:t>[ЗНАЧЕНИЕ]</a:t>
                    </a:fld>
                    <a:r>
                      <a:rPr lang="ru-RU"/>
                      <a:t> ТЫС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D47E1F88-7C9F-48EB-9A19-43FE9636B225}" type="VALUE">
                      <a:rPr lang="ru-RU"/>
                      <a:pPr/>
                      <a:t>[ЗНАЧЕНИЕ]</a:t>
                    </a:fld>
                    <a:r>
                      <a:rPr lang="ru-RU"/>
                      <a:t> ТЫС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BBBA0F7C-3744-4FD2-81DE-F5AB083793C6}" type="VALUE">
                      <a:rPr lang="ru-RU"/>
                      <a:pPr/>
                      <a:t>[ЗНАЧЕНИЕ]</a:t>
                    </a:fld>
                    <a:r>
                      <a:rPr lang="ru-RU"/>
                      <a:t> ТЫС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УЗ!$V$24:$Z$24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УЗ!$V$25:$Z$25</c:f>
              <c:numCache>
                <c:formatCode>General</c:formatCode>
                <c:ptCount val="5"/>
                <c:pt idx="0">
                  <c:v>276</c:v>
                </c:pt>
                <c:pt idx="1">
                  <c:v>400</c:v>
                </c:pt>
                <c:pt idx="2">
                  <c:v>635</c:v>
                </c:pt>
                <c:pt idx="3">
                  <c:v>1230</c:v>
                </c:pt>
                <c:pt idx="4">
                  <c:v>1472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overlap val="62"/>
        <c:axId val="493943848"/>
        <c:axId val="493944632"/>
      </c:barChart>
      <c:catAx>
        <c:axId val="493943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3944632"/>
        <c:crosses val="autoZero"/>
        <c:auto val="1"/>
        <c:lblAlgn val="ctr"/>
        <c:lblOffset val="100"/>
        <c:noMultiLvlLbl val="0"/>
      </c:catAx>
      <c:valAx>
        <c:axId val="493944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3943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0.25412</cdr:x>
      <cdr:y>0.47586</cdr:y>
    </cdr:from>
    <cdr:to>
      <cdr:x>0.94346</cdr:x>
      <cdr:y>0.57537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293011">
          <a:off x="1209045" y="1622644"/>
          <a:ext cx="3279707" cy="339326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EE2F53"/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>
            <a:ln>
              <a:noFill/>
            </a:ln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AA9A3-1C03-4E2F-B6FA-3920BC6D1D1E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8DE0B-37FB-4563-B2E4-1549A6CD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59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1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5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15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489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76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6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93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5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3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12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3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2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8DE0B-37FB-4563-B2E4-1549A6CDCA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2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65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2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32240" y="161366"/>
            <a:ext cx="8306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6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18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jpe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048" y="1079164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Государственные </a:t>
            </a:r>
          </a:p>
          <a:p>
            <a:pPr>
              <a:lnSpc>
                <a:spcPts val="3000"/>
              </a:lnSpc>
            </a:pPr>
            <a:r>
              <a:rPr lang="ru-RU" sz="3000" b="1" dirty="0" smtClean="0">
                <a:solidFill>
                  <a:srgbClr val="0066B3"/>
                </a:solidFill>
              </a:rPr>
              <a:t>и муниципальные услуги</a:t>
            </a:r>
          </a:p>
          <a:p>
            <a:pPr>
              <a:lnSpc>
                <a:spcPts val="3000"/>
              </a:lnSpc>
            </a:pPr>
            <a:r>
              <a:rPr lang="ru-RU" sz="3000" b="1" dirty="0" smtClean="0">
                <a:solidFill>
                  <a:srgbClr val="EE2F53"/>
                </a:solidFill>
              </a:rPr>
              <a:t>Новосибирской области</a:t>
            </a:r>
            <a:endParaRPr lang="ru-RU" sz="30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3000"/>
              </a:lnSpc>
            </a:pPr>
            <a:r>
              <a:rPr lang="ru-RU" sz="3000" b="1" dirty="0" smtClean="0">
                <a:solidFill>
                  <a:schemeClr val="bg1">
                    <a:lumMod val="50000"/>
                  </a:schemeClr>
                </a:solidFill>
              </a:rPr>
              <a:t>электронном виде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4141" y="3291830"/>
            <a:ext cx="5609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aseline="0" dirty="0" smtClean="0">
                <a:solidFill>
                  <a:schemeClr val="bg1">
                    <a:lumMod val="50000"/>
                  </a:schemeClr>
                </a:solidFill>
              </a:rPr>
              <a:t>Департамент информатизации и развития телекоммуникационных технологий </a:t>
            </a:r>
            <a:endParaRPr lang="en-US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u-RU" baseline="0" dirty="0" smtClean="0">
                <a:solidFill>
                  <a:schemeClr val="bg1">
                    <a:lumMod val="50000"/>
                  </a:schemeClr>
                </a:solidFill>
              </a:rPr>
              <a:t>Новосибирской области </a:t>
            </a:r>
          </a:p>
          <a:p>
            <a:pPr algn="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45799" r="29919" b="32500"/>
          <a:stretch>
            <a:fillRect/>
          </a:stretch>
        </p:blipFill>
        <p:spPr bwMode="auto">
          <a:xfrm>
            <a:off x="49971" y="24628"/>
            <a:ext cx="3024262" cy="99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" y="4371950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16592"/>
            <a:ext cx="7602194" cy="637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30" y="1367680"/>
            <a:ext cx="1851670" cy="1851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52" y="2081436"/>
            <a:ext cx="4010025" cy="68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3034837"/>
            <a:ext cx="7463383" cy="680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52" y="3869975"/>
            <a:ext cx="7115175" cy="1085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7584" y="72003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НОВЫЕ УСЛУГИ ГОСТЕХНАДЗОРА НСО НА ГОСУСЛУГАХ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1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25" y="1850443"/>
            <a:ext cx="2451624" cy="14301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72003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НОВЫЕ УСЛУГИ ГОСТЕХНАДЗОРА НСО НА ГОСУСЛУГАХ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051" y="1209297"/>
            <a:ext cx="4876226" cy="5607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991" y="1727180"/>
            <a:ext cx="44670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Заполните заявление в электронном виде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Запишитесь </a:t>
            </a:r>
            <a:r>
              <a:rPr lang="ru-RU" dirty="0"/>
              <a:t>на приём в </a:t>
            </a:r>
            <a:r>
              <a:rPr lang="ru-RU" dirty="0" err="1" smtClean="0"/>
              <a:t>Гостехнадзор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Оплатите госпошлину со скидкой в 30%</a:t>
            </a:r>
          </a:p>
          <a:p>
            <a:endParaRPr lang="ru-RU" dirty="0" smtClean="0"/>
          </a:p>
          <a:p>
            <a:r>
              <a:rPr lang="ru-RU" dirty="0" smtClean="0"/>
              <a:t>В выбранное время и инспекцию</a:t>
            </a:r>
          </a:p>
          <a:p>
            <a:r>
              <a:rPr lang="ru-RU" dirty="0" smtClean="0"/>
              <a:t>предоставьте оригиналы документов</a:t>
            </a:r>
          </a:p>
          <a:p>
            <a:endParaRPr lang="ru-RU" dirty="0" smtClean="0"/>
          </a:p>
          <a:p>
            <a:r>
              <a:rPr lang="ru-RU" dirty="0" smtClean="0"/>
              <a:t>Предоставьте </a:t>
            </a:r>
            <a:r>
              <a:rPr lang="ru-RU" dirty="0"/>
              <a:t>ТС для </a:t>
            </a:r>
            <a:r>
              <a:rPr lang="ru-RU" dirty="0" smtClean="0"/>
              <a:t>осмотра</a:t>
            </a:r>
          </a:p>
          <a:p>
            <a:endParaRPr lang="ru-RU" dirty="0" smtClean="0"/>
          </a:p>
          <a:p>
            <a:r>
              <a:rPr lang="ru-RU" dirty="0" smtClean="0"/>
              <a:t>Получите </a:t>
            </a:r>
            <a:r>
              <a:rPr lang="ru-RU" dirty="0"/>
              <a:t>Свидетельство </a:t>
            </a:r>
            <a:r>
              <a:rPr lang="ru-RU" dirty="0" smtClean="0"/>
              <a:t>о регистрации </a:t>
            </a:r>
            <a:r>
              <a:rPr lang="ru-RU" dirty="0"/>
              <a:t>ТС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20" y="2696565"/>
            <a:ext cx="1976754" cy="2203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041634"/>
            <a:ext cx="2765524" cy="1034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946" y="1236334"/>
            <a:ext cx="1514762" cy="2692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83532" y="1727180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1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6" name="Прямая соединительная линия 15"/>
          <p:cNvCxnSpPr>
            <a:stCxn id="14" idx="4"/>
          </p:cNvCxnSpPr>
          <p:nvPr/>
        </p:nvCxnSpPr>
        <p:spPr>
          <a:xfrm>
            <a:off x="363552" y="2058624"/>
            <a:ext cx="0" cy="225094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066B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76951" y="2283718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2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6971" y="2615162"/>
            <a:ext cx="0" cy="225094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066B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76951" y="2825627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3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56971" y="3210246"/>
            <a:ext cx="0" cy="225094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066B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76951" y="3449340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5" name="Овал 24"/>
          <p:cNvSpPr/>
          <p:nvPr/>
        </p:nvSpPr>
        <p:spPr>
          <a:xfrm>
            <a:off x="183532" y="4227665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5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83532" y="4725206"/>
            <a:ext cx="360040" cy="3314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6</a:t>
            </a:r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27" name="Прямая соединительная линия 26"/>
          <p:cNvCxnSpPr>
            <a:endCxn id="26" idx="0"/>
          </p:cNvCxnSpPr>
          <p:nvPr/>
        </p:nvCxnSpPr>
        <p:spPr>
          <a:xfrm>
            <a:off x="363552" y="4559109"/>
            <a:ext cx="0" cy="166097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066B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25" idx="0"/>
          </p:cNvCxnSpPr>
          <p:nvPr/>
        </p:nvCxnSpPr>
        <p:spPr>
          <a:xfrm>
            <a:off x="363552" y="3786689"/>
            <a:ext cx="0" cy="440976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rgbClr val="0066B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87624" y="3695178"/>
            <a:ext cx="7159387" cy="121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августа 2018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доступна возможность подать документы на выдачу разрешения через портал Госуслуг, а разрешение получить в ближайшем филиале МФЦ.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720035"/>
            <a:ext cx="707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НОВЫЕ СЕРВИСЫ ДЛЯ ОХОТНИКОВ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1683" y="1770479"/>
            <a:ext cx="3348955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апрель – август 2018 года совершено более </a:t>
            </a:r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2800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платежей со скидкой на более чем </a:t>
            </a:r>
            <a:r>
              <a:rPr lang="ru-RU" sz="3200" b="1" dirty="0" smtClean="0">
                <a:solidFill>
                  <a:srgbClr val="EE2F5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1 300 </a:t>
            </a:r>
            <a:r>
              <a:rPr lang="ru-RU" sz="3200" b="1" dirty="0">
                <a:solidFill>
                  <a:srgbClr val="EE2F5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8" y="3691396"/>
            <a:ext cx="1428913" cy="7525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0660" y="1334749"/>
            <a:ext cx="617780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Выдача разрешений на </a:t>
            </a:r>
            <a:r>
              <a:rPr lang="ru-RU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охоту</a:t>
            </a:r>
            <a:endParaRPr lang="ru-RU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8" y="1183419"/>
            <a:ext cx="734566" cy="691356"/>
          </a:xfrm>
          <a:prstGeom prst="rect">
            <a:avLst/>
          </a:prstGeom>
        </p:spPr>
      </p:pic>
      <p:pic>
        <p:nvPicPr>
          <p:cNvPr id="7181" name="Picture 13" descr="ÐÐ°ÑÑÐ¸Ð½ÐºÐ¸ Ð¿Ð¾ Ð·Ð°Ð¿ÑÐ¾ÑÑ Ð³Ð¾ÑÑÑÐ»ÑÐ³Ð¸ Ð¾ÑÐ¾Ñ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14" y="1422493"/>
            <a:ext cx="4330179" cy="24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735899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ОНЛАЙН СЕРВИСЫ В «ОДНО КАСАНИЕ»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9" y="2276944"/>
            <a:ext cx="3782112" cy="28383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utoShape 4" descr="blob:https://web.telegram.org/062e1731-0029-47c0-bc62-5f0c684dee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2"/>
          <a:stretch/>
        </p:blipFill>
        <p:spPr>
          <a:xfrm>
            <a:off x="4290402" y="2163826"/>
            <a:ext cx="2425401" cy="2614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2"/>
          <a:stretch/>
        </p:blipFill>
        <p:spPr>
          <a:xfrm>
            <a:off x="7020272" y="1779662"/>
            <a:ext cx="1868986" cy="3183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3287" y="1233467"/>
            <a:ext cx="7271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Поиск печатных изданий по электронному каталогу и электронной библиотеке</a:t>
            </a:r>
          </a:p>
          <a:p>
            <a:r>
              <a:rPr lang="ru-RU" sz="1600" b="1" dirty="0" smtClean="0"/>
              <a:t>Проверка очереди на предоставление земельного участка</a:t>
            </a:r>
          </a:p>
          <a:p>
            <a:r>
              <a:rPr lang="ru-RU" sz="1600" dirty="0" smtClean="0"/>
              <a:t>Проверка очереди в детский сад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25552"/>
            <a:ext cx="566836" cy="298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7" y="1498869"/>
            <a:ext cx="566836" cy="2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735899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УСЛУГИ ИСКЛЮЧИТЕЛЬНО «ОНЛАЙН»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AutoShape 4" descr="blob:https://web.telegram.org/062e1731-0029-47c0-bc62-5f0c684dee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43" y="1829962"/>
            <a:ext cx="4602703" cy="2137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</a:t>
            </a:r>
            <a:r>
              <a:rPr lang="ru-RU" b="1" dirty="0" smtClean="0">
                <a:solidFill>
                  <a:srgbClr val="EE2F53"/>
                </a:solidFill>
              </a:rPr>
              <a:t>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287" y="1233467"/>
            <a:ext cx="6180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Выдача разрешения на индивидуальное жилищное строительство</a:t>
            </a:r>
          </a:p>
          <a:p>
            <a:r>
              <a:rPr lang="ru-RU" sz="1600" b="1" dirty="0"/>
              <a:t>Выдача разрешения на </a:t>
            </a:r>
            <a:r>
              <a:rPr lang="ru-RU" sz="1600" b="1" dirty="0" smtClean="0"/>
              <a:t>ввод объекта в эксплуатацию (ИЖС)</a:t>
            </a:r>
          </a:p>
          <a:p>
            <a:r>
              <a:rPr lang="ru-RU" sz="1600" dirty="0" smtClean="0"/>
              <a:t>Госэкспертиза проектной документации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25552"/>
            <a:ext cx="566836" cy="2985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7" y="1498869"/>
            <a:ext cx="566836" cy="298534"/>
          </a:xfrm>
          <a:prstGeom prst="rect">
            <a:avLst/>
          </a:prstGeom>
        </p:spPr>
      </p:pic>
      <p:sp>
        <p:nvSpPr>
          <p:cNvPr id="4" name="Правая фигурная скобка 3"/>
          <p:cNvSpPr/>
          <p:nvPr/>
        </p:nvSpPr>
        <p:spPr>
          <a:xfrm>
            <a:off x="6804248" y="1320780"/>
            <a:ext cx="216024" cy="45888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034027" y="1363488"/>
            <a:ext cx="186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с 1 июня 2018 года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82" y="2239452"/>
            <a:ext cx="3693548" cy="2796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b="28406"/>
          <a:stretch/>
        </p:blipFill>
        <p:spPr>
          <a:xfrm>
            <a:off x="3702973" y="3376770"/>
            <a:ext cx="3758748" cy="1699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121213" y="3917918"/>
            <a:ext cx="1952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E2F53"/>
                </a:solidFill>
              </a:rPr>
              <a:t>ОНЛАЙН</a:t>
            </a:r>
          </a:p>
        </p:txBody>
      </p:sp>
    </p:spTree>
    <p:extLst>
      <p:ext uri="{BB962C8B-B14F-4D97-AF65-F5344CB8AC3E}">
        <p14:creationId xmlns:p14="http://schemas.microsoft.com/office/powerpoint/2010/main" val="14860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720035"/>
            <a:ext cx="707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РАЗВИТИЕ ПЛАТЕЖНЫХ СЕРВИСОВ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3" y="1923678"/>
            <a:ext cx="5959248" cy="9818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3003798"/>
            <a:ext cx="5184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35B63"/>
                </a:solidFill>
                <a:latin typeface="Helvetica Neue"/>
              </a:rPr>
              <a:t>УИН – это уникальный идентификатор начисления. Указывается в платежных поручениях на перечисление налогов и взносов, квитанциях на оплату штрафов ГИБДД и других платежных документах. </a:t>
            </a:r>
            <a:endParaRPr lang="ru-RU" sz="1400" dirty="0" smtClean="0">
              <a:solidFill>
                <a:srgbClr val="535B63"/>
              </a:solidFill>
              <a:latin typeface="Helvetica Neue"/>
            </a:endParaRPr>
          </a:p>
          <a:p>
            <a:endParaRPr lang="ru-RU" sz="1400" dirty="0" smtClean="0">
              <a:solidFill>
                <a:srgbClr val="535B63"/>
              </a:solidFill>
              <a:latin typeface="Helvetica Neue"/>
            </a:endParaRPr>
          </a:p>
          <a:p>
            <a:r>
              <a:rPr lang="ru-RU" sz="1400" dirty="0" smtClean="0">
                <a:solidFill>
                  <a:srgbClr val="535B63"/>
                </a:solidFill>
                <a:latin typeface="Helvetica Neue"/>
              </a:rPr>
              <a:t>!!! Требуйте от органов власти выставления и передачи Вам для оплаты УИН.</a:t>
            </a:r>
          </a:p>
          <a:p>
            <a:r>
              <a:rPr lang="ru-RU" sz="1400" dirty="0" smtClean="0">
                <a:solidFill>
                  <a:srgbClr val="535B63"/>
                </a:solidFill>
                <a:latin typeface="Helvetica Neue"/>
              </a:rPr>
              <a:t>!!! Оплата без УИН может привести к проблемам идентификации платежа.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201" y="1583107"/>
            <a:ext cx="2670826" cy="312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310114"/>
            <a:ext cx="4789537" cy="6997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16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4" y="720035"/>
            <a:ext cx="707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МОБИЛЬНОЕ ПРИЛОЖЕНИЕ «ГОСУСЛУГИ ДЛЯ БИЗНЕСА»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</a:t>
            </a:r>
            <a:r>
              <a:rPr lang="ru-RU" b="1" dirty="0" smtClean="0">
                <a:solidFill>
                  <a:srgbClr val="EE2F53"/>
                </a:solidFill>
              </a:rPr>
              <a:t>БИЗНЕСА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74192"/>
            <a:ext cx="4865087" cy="3580265"/>
          </a:xfrm>
          <a:prstGeom prst="rect">
            <a:avLst/>
          </a:prstGeom>
        </p:spPr>
      </p:pic>
      <p:pic>
        <p:nvPicPr>
          <p:cNvPr id="5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402782"/>
            <a:ext cx="39604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C3B54"/>
                </a:solidFill>
              </a:rPr>
              <a:t>Для юридических лиц и предпринимателей в приложении доступны услуги</a:t>
            </a:r>
            <a:r>
              <a:rPr lang="ru-RU" sz="1400" b="1" dirty="0" smtClean="0">
                <a:solidFill>
                  <a:srgbClr val="EC3B54"/>
                </a:solidFill>
              </a:rPr>
              <a:t>:</a:t>
            </a:r>
          </a:p>
          <a:p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Проверка автоштрафов и судебных задолженностей;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Запись на приём и отправка обращений в прокуратуру;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Расписание плановых и внеплановых проверок надзорных органов</a:t>
            </a:r>
            <a:r>
              <a:rPr lang="ru-RU" sz="1400" dirty="0" smtClean="0"/>
              <a:t>.</a:t>
            </a:r>
          </a:p>
          <a:p>
            <a:endParaRPr lang="ru-RU" sz="1400" i="1" dirty="0"/>
          </a:p>
          <a:p>
            <a:r>
              <a:rPr lang="ru-RU" sz="1400" i="1" dirty="0" smtClean="0"/>
              <a:t>В приложении доступна информация </a:t>
            </a:r>
            <a:r>
              <a:rPr lang="ru-RU" sz="1400" i="1" dirty="0"/>
              <a:t>о компании, ее сотрудниках, филиалах, транспорте, статусу заказанных услуг, а также информации о мероприятиях контрольно-надзорной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14459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704" y="1406587"/>
            <a:ext cx="6840760" cy="360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августа 2018 года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госпошлина на загранпаспорт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увеличилась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3000 до 5000 рублей, на водительские удостоверения с 800 до 1500 рублей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установку рекламных конструкций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октября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года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получать через портал госуслуг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(Федеральный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от 03.07.2018 №183-ФЗ о внесении изменений в закон «О рекламе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Законопроект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обнулении госпошлины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регистрацию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юридических лиц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ИП через Интернет прошёл первое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в Государственной думе РФ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720035"/>
            <a:ext cx="707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ИЗМЕНЕНИЯ В ЗАКОНОДАТЕЛЬСТВЕ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1" y="2511159"/>
            <a:ext cx="836994" cy="942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12290" name="Picture 2" descr="ÐÐ°ÑÑÐ¸Ð½ÐºÐ¸ Ð¿Ð¾ Ð·Ð°Ð¿ÑÐ¾ÑÑ Ð±ÐµÑÐ¿Ð»Ð°ÑÐ½Ð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6"/>
          <a:stretch/>
        </p:blipFill>
        <p:spPr bwMode="auto">
          <a:xfrm>
            <a:off x="654833" y="3795886"/>
            <a:ext cx="959730" cy="92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0" y="1266711"/>
            <a:ext cx="581848" cy="6359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18" y="1447756"/>
            <a:ext cx="830087" cy="76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9016" y="38828"/>
            <a:ext cx="502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6B3"/>
                </a:solidFill>
              </a:rPr>
              <a:t>НОВЫЕ ВОЗМОЖНОСТИ </a:t>
            </a:r>
          </a:p>
          <a:p>
            <a:r>
              <a:rPr lang="ru-RU" b="1" dirty="0" smtClean="0">
                <a:solidFill>
                  <a:srgbClr val="EE2F53"/>
                </a:solidFill>
              </a:rPr>
              <a:t>ПОРТАЛА ГОСУСЛУГ</a:t>
            </a:r>
            <a:endParaRPr lang="ru-RU" b="1" dirty="0">
              <a:solidFill>
                <a:srgbClr val="EE2F5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577" y="764697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СТРАТЕГИЯ РАЗВИТИЯ ПОРТАЛА ГОСУСЛУГ - ОРИЕНТИР НА ПРИВЛЕЧЕНИЕ НАСЕЛЕНИЯ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1" y="171467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66B3"/>
                </a:solidFill>
              </a:rPr>
              <a:t> штрафы ГИБДД </a:t>
            </a:r>
            <a:endParaRPr lang="ru-RU" sz="2000" b="1" dirty="0" smtClean="0">
              <a:solidFill>
                <a:srgbClr val="0066B3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66B3"/>
                </a:solidFill>
              </a:rPr>
              <a:t>со </a:t>
            </a:r>
            <a:r>
              <a:rPr lang="ru-RU" sz="2000" b="1" dirty="0">
                <a:solidFill>
                  <a:srgbClr val="0066B3"/>
                </a:solidFill>
              </a:rPr>
              <a:t>скидкой 50%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3723878"/>
            <a:ext cx="2232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B3"/>
                </a:solidFill>
                <a:latin typeface="ekibastuz"/>
              </a:rPr>
              <a:t>госпошлина </a:t>
            </a:r>
          </a:p>
          <a:p>
            <a:pPr algn="ctr"/>
            <a:r>
              <a:rPr lang="ru-RU" sz="2000" b="1" dirty="0">
                <a:solidFill>
                  <a:srgbClr val="0066B3"/>
                </a:solidFill>
                <a:latin typeface="ekibastuz"/>
              </a:rPr>
              <a:t>н</a:t>
            </a:r>
            <a:r>
              <a:rPr lang="ru-RU" sz="2000" b="1" dirty="0" smtClean="0">
                <a:solidFill>
                  <a:srgbClr val="0066B3"/>
                </a:solidFill>
                <a:latin typeface="ekibastuz"/>
              </a:rPr>
              <a:t>а услуги</a:t>
            </a:r>
          </a:p>
          <a:p>
            <a:pPr algn="ctr"/>
            <a:r>
              <a:rPr lang="ru-RU" sz="2000" b="1" dirty="0" smtClean="0">
                <a:solidFill>
                  <a:srgbClr val="0066B3"/>
                </a:solidFill>
                <a:latin typeface="ekibastuz"/>
              </a:rPr>
              <a:t> </a:t>
            </a:r>
            <a:r>
              <a:rPr lang="ru-RU" sz="2000" b="1" dirty="0">
                <a:solidFill>
                  <a:srgbClr val="0066B3"/>
                </a:solidFill>
                <a:latin typeface="ekibastuz"/>
              </a:rPr>
              <a:t>со скидкой </a:t>
            </a:r>
            <a:endParaRPr lang="ru-RU" sz="2000" b="1" dirty="0" smtClean="0">
              <a:solidFill>
                <a:srgbClr val="0066B3"/>
              </a:solidFill>
              <a:latin typeface="ekibastuz"/>
            </a:endParaRPr>
          </a:p>
          <a:p>
            <a:pPr algn="ctr"/>
            <a:r>
              <a:rPr lang="ru-RU" sz="2000" b="1" dirty="0" smtClean="0">
                <a:solidFill>
                  <a:srgbClr val="0066B3"/>
                </a:solidFill>
                <a:latin typeface="ekibastuz"/>
              </a:rPr>
              <a:t>30%</a:t>
            </a:r>
            <a:endParaRPr lang="ru-RU" sz="2000" b="1" i="0" dirty="0">
              <a:solidFill>
                <a:srgbClr val="0066B3"/>
              </a:solidFill>
              <a:effectLst/>
              <a:latin typeface="ekibastuz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0937" y="1191452"/>
            <a:ext cx="151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2016 год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0113" y="1253530"/>
            <a:ext cx="2436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2017-2018 год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" y="2422558"/>
            <a:ext cx="4327325" cy="22374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4620560" y="1659508"/>
            <a:ext cx="0" cy="3072482"/>
          </a:xfrm>
          <a:prstGeom prst="line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186" y="1882263"/>
            <a:ext cx="3419872" cy="1736101"/>
          </a:xfrm>
          <a:prstGeom prst="rect">
            <a:avLst/>
          </a:prstGeom>
          <a:ln>
            <a:solidFill>
              <a:srgbClr val="0066B3"/>
            </a:solidFill>
          </a:ln>
        </p:spPr>
      </p:pic>
    </p:spTree>
    <p:extLst>
      <p:ext uri="{BB962C8B-B14F-4D97-AF65-F5344CB8AC3E}">
        <p14:creationId xmlns:p14="http://schemas.microsoft.com/office/powerpoint/2010/main" val="36739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654813" y="1793292"/>
            <a:ext cx="479346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50"/>
                </a:solidFill>
              </a:rPr>
              <a:t>- Государственная </a:t>
            </a:r>
            <a:r>
              <a:rPr lang="ru-RU" b="1" dirty="0">
                <a:solidFill>
                  <a:srgbClr val="00B050"/>
                </a:solidFill>
              </a:rPr>
              <a:t>регистрация брака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50"/>
                </a:solidFill>
              </a:rPr>
              <a:t>       - Регистрация </a:t>
            </a:r>
            <a:r>
              <a:rPr lang="ru-RU" b="1" dirty="0">
                <a:solidFill>
                  <a:srgbClr val="00B050"/>
                </a:solidFill>
              </a:rPr>
              <a:t>расторжения брака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50"/>
                </a:solidFill>
              </a:rPr>
              <a:t>- Регистрация </a:t>
            </a:r>
            <a:r>
              <a:rPr lang="ru-RU" b="1" dirty="0">
                <a:solidFill>
                  <a:srgbClr val="00B050"/>
                </a:solidFill>
              </a:rPr>
              <a:t>транспортного средства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B050"/>
                </a:solidFill>
              </a:rPr>
              <a:t>       - Получение </a:t>
            </a:r>
            <a:r>
              <a:rPr lang="ru-RU" b="1" dirty="0">
                <a:solidFill>
                  <a:srgbClr val="00B050"/>
                </a:solidFill>
              </a:rPr>
              <a:t>или замена водительского удостоверения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- Оформление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паспорта гражданина РФ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       - Оформление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загранпаспорта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89016" y="38828"/>
            <a:ext cx="502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6B3"/>
                </a:solidFill>
              </a:rPr>
              <a:t>НОВЫЕ ВОЗМОЖНОСТИ </a:t>
            </a:r>
          </a:p>
          <a:p>
            <a:r>
              <a:rPr lang="ru-RU" b="1" dirty="0" smtClean="0">
                <a:solidFill>
                  <a:srgbClr val="EE2F53"/>
                </a:solidFill>
              </a:rPr>
              <a:t>ПОРТАЛА ГОСУСЛУГ</a:t>
            </a:r>
            <a:endParaRPr lang="ru-RU" b="1" dirty="0">
              <a:solidFill>
                <a:srgbClr val="EE2F53"/>
              </a:solidFill>
            </a:endParaRPr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270" y="1343026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1. Подача заявления </a:t>
            </a:r>
            <a:r>
              <a:rPr lang="ru-RU" b="1" dirty="0">
                <a:solidFill>
                  <a:srgbClr val="0066B3"/>
                </a:solidFill>
                <a:latin typeface="Helvetica Neue"/>
              </a:rPr>
              <a:t>на услугу </a:t>
            </a:r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через  </a:t>
            </a:r>
            <a:r>
              <a:rPr lang="ru-RU" b="1" dirty="0">
                <a:solidFill>
                  <a:srgbClr val="0066B3"/>
                </a:solidFill>
                <a:latin typeface="Helvetica Neue"/>
              </a:rPr>
              <a:t>портал </a:t>
            </a:r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Гос</a:t>
            </a:r>
            <a:r>
              <a:rPr lang="ru-RU" b="1" dirty="0" smtClean="0">
                <a:solidFill>
                  <a:srgbClr val="EE2F53"/>
                </a:solidFill>
                <a:latin typeface="Helvetica Neue"/>
              </a:rPr>
              <a:t>услуг</a:t>
            </a:r>
            <a:endParaRPr lang="ru-RU" b="1" dirty="0" smtClean="0">
              <a:solidFill>
                <a:srgbClr val="0066B3"/>
              </a:solidFill>
              <a:latin typeface="Helvetica Neue"/>
            </a:endParaRPr>
          </a:p>
          <a:p>
            <a:endParaRPr lang="ru-RU" b="1" dirty="0">
              <a:solidFill>
                <a:srgbClr val="0066B3"/>
              </a:solidFill>
              <a:latin typeface="Helvetica Neue"/>
            </a:endParaRPr>
          </a:p>
          <a:p>
            <a:r>
              <a:rPr lang="ru-RU" b="1" dirty="0">
                <a:solidFill>
                  <a:srgbClr val="0066B3"/>
                </a:solidFill>
                <a:latin typeface="Helvetica Neue"/>
              </a:rPr>
              <a:t>2. </a:t>
            </a:r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Оплата </a:t>
            </a:r>
            <a:r>
              <a:rPr lang="ru-RU" b="1" dirty="0">
                <a:solidFill>
                  <a:srgbClr val="0066B3"/>
                </a:solidFill>
                <a:latin typeface="Helvetica Neue"/>
              </a:rPr>
              <a:t>пошлины </a:t>
            </a:r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безналичным способом через </a:t>
            </a:r>
            <a:r>
              <a:rPr lang="ru-RU" b="1" dirty="0">
                <a:solidFill>
                  <a:srgbClr val="0066B3"/>
                </a:solidFill>
                <a:latin typeface="Helvetica Neue"/>
              </a:rPr>
              <a:t>портал </a:t>
            </a:r>
            <a:r>
              <a:rPr lang="ru-RU" b="1" dirty="0" smtClean="0">
                <a:solidFill>
                  <a:srgbClr val="0066B3"/>
                </a:solidFill>
                <a:latin typeface="Helvetica Neue"/>
              </a:rPr>
              <a:t>Гос</a:t>
            </a:r>
            <a:r>
              <a:rPr lang="ru-RU" b="1" dirty="0" smtClean="0">
                <a:solidFill>
                  <a:srgbClr val="EE2F53"/>
                </a:solidFill>
                <a:latin typeface="Helvetica Neue"/>
              </a:rPr>
              <a:t>услуг</a:t>
            </a:r>
            <a:endParaRPr lang="ru-RU" b="1" dirty="0">
              <a:solidFill>
                <a:srgbClr val="0066B3"/>
              </a:solidFill>
              <a:latin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74233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УСЛОВИЯ ПОЛУЧЕНИЯ СКИДКИ  30%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707904" y="1312197"/>
          <a:ext cx="4896544" cy="45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</a:tblGrid>
              <a:tr h="45419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ГОСУСЛУГИ  </a:t>
                      </a:r>
                      <a:r>
                        <a:rPr lang="ru-RU" sz="2000" baseline="0" dirty="0" smtClean="0"/>
                        <a:t>СО СКИДКОЙ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2" y="1635646"/>
            <a:ext cx="606501" cy="652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2" y="2515462"/>
            <a:ext cx="556150" cy="598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01" y="3461749"/>
            <a:ext cx="539451" cy="580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97" y="2042023"/>
            <a:ext cx="698519" cy="7513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3853690"/>
            <a:ext cx="594113" cy="6390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88" y="4294445"/>
            <a:ext cx="627185" cy="674619"/>
          </a:xfrm>
          <a:prstGeom prst="rect">
            <a:avLst/>
          </a:prstGeom>
        </p:spPr>
      </p:pic>
      <p:pic>
        <p:nvPicPr>
          <p:cNvPr id="17" name="Picture 2" descr="Картинки по запросу оплата госпошлины госуслуг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3147"/>
            <a:ext cx="2066838" cy="11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735899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РОСТ ЧИСЛА ПОЛЬЗОВАТЕЛЕЙ ЕДИНОГО ПОРТАЛА ГОСУСЛУГ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45799" r="29919" b="32500"/>
          <a:stretch>
            <a:fillRect/>
          </a:stretch>
        </p:blipFill>
        <p:spPr bwMode="auto">
          <a:xfrm>
            <a:off x="7026865" y="4189398"/>
            <a:ext cx="2089469" cy="68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00868" y="1303998"/>
            <a:ext cx="288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B3"/>
                </a:solidFill>
              </a:rPr>
              <a:t>за 8 месяцев</a:t>
            </a:r>
          </a:p>
          <a:p>
            <a:pPr algn="ctr"/>
            <a:r>
              <a:rPr lang="ru-RU" sz="3200" b="1" dirty="0" smtClean="0">
                <a:solidFill>
                  <a:srgbClr val="0066B3"/>
                </a:solidFill>
              </a:rPr>
              <a:t>2018 года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+ 240 тыс.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(+10%)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6953" y="1507172"/>
            <a:ext cx="22828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По состоянию на 30.08.2018</a:t>
            </a:r>
          </a:p>
          <a:p>
            <a:pPr algn="ctr"/>
            <a:r>
              <a:rPr lang="ru-RU" sz="2400" b="1" dirty="0" smtClean="0">
                <a:solidFill>
                  <a:srgbClr val="EE2F53"/>
                </a:solidFill>
              </a:rPr>
              <a:t>1 472 273 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пользователей ЕПГУ зарегистрировано в Новосибирской области – </a:t>
            </a:r>
          </a:p>
          <a:p>
            <a:pPr algn="ctr"/>
            <a:r>
              <a:rPr lang="ru-RU" b="1" dirty="0" smtClean="0">
                <a:solidFill>
                  <a:srgbClr val="0066B3"/>
                </a:solidFill>
              </a:rPr>
              <a:t>С</a:t>
            </a:r>
            <a:r>
              <a:rPr lang="ru-RU" sz="2800" b="1" dirty="0" smtClean="0">
                <a:solidFill>
                  <a:srgbClr val="0066B3"/>
                </a:solidFill>
              </a:rPr>
              <a:t> 54% </a:t>
            </a:r>
            <a:r>
              <a:rPr lang="ru-RU" sz="2000" b="1" dirty="0" smtClean="0">
                <a:solidFill>
                  <a:srgbClr val="0066B3"/>
                </a:solidFill>
              </a:rPr>
              <a:t>до</a:t>
            </a:r>
            <a:r>
              <a:rPr lang="ru-RU" sz="2800" b="1" dirty="0" smtClean="0">
                <a:solidFill>
                  <a:srgbClr val="0066B3"/>
                </a:solidFill>
              </a:rPr>
              <a:t> 64% 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</a:rPr>
              <a:t>населения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ru-RU" sz="1400" b="1" u="sng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-19889" y="2116651"/>
          <a:ext cx="4159841" cy="302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8979" t="10990" r="7584" b="32388"/>
          <a:stretch/>
        </p:blipFill>
        <p:spPr>
          <a:xfrm>
            <a:off x="4013936" y="2975476"/>
            <a:ext cx="3012929" cy="19296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5930" y="137863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1,5 МЛН ПОЛЬЗОВАТЕЛЕЙ </a:t>
            </a:r>
          </a:p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ПОРТАЛА  </a:t>
            </a:r>
            <a:r>
              <a:rPr lang="ru-RU" b="1" dirty="0">
                <a:solidFill>
                  <a:srgbClr val="0070C0"/>
                </a:solidFill>
              </a:rPr>
              <a:t>ГОС</a:t>
            </a:r>
            <a:r>
              <a:rPr lang="ru-RU" b="1" dirty="0">
                <a:solidFill>
                  <a:srgbClr val="EE2F53"/>
                </a:solidFill>
              </a:rPr>
              <a:t>УСЛУГИ</a:t>
            </a:r>
          </a:p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1"/>
                </a:solidFill>
              </a:rPr>
              <a:t>В НОВОСИБИРСКОЙ ОБЛАСТИ</a:t>
            </a:r>
          </a:p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chemeClr val="accent1"/>
              </a:solidFill>
            </a:endParaRPr>
          </a:p>
          <a:p>
            <a:pPr algn="ctr">
              <a:defRPr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accent1"/>
                </a:solidFill>
              </a:rPr>
              <a:t>64% </a:t>
            </a:r>
            <a:r>
              <a:rPr lang="ru-RU" b="1" dirty="0">
                <a:solidFill>
                  <a:schemeClr val="accent1"/>
                </a:solidFill>
              </a:rPr>
              <a:t>населения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600" y="137022"/>
            <a:ext cx="639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E2F53"/>
                </a:solidFill>
              </a:rPr>
              <a:t>РЕЗУЛЬТАТЫ РАБОТЫ ЗА 8 МЕСЯЦЕВ </a:t>
            </a:r>
            <a:r>
              <a:rPr lang="ru-RU" sz="2000" b="1" dirty="0">
                <a:solidFill>
                  <a:srgbClr val="EE2F53"/>
                </a:solidFill>
              </a:rPr>
              <a:t>2018 года</a:t>
            </a:r>
            <a:endParaRPr lang="ru-RU" sz="2000" b="1" dirty="0" smtClean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45295" y="2196028"/>
            <a:ext cx="9090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66B3"/>
                </a:solidFill>
              </a:rPr>
              <a:t>Регистрация </a:t>
            </a:r>
            <a:r>
              <a:rPr lang="ru-RU" sz="2800" b="1" dirty="0">
                <a:solidFill>
                  <a:srgbClr val="0066B3"/>
                </a:solidFill>
              </a:rPr>
              <a:t>брака</a:t>
            </a:r>
            <a:r>
              <a:rPr lang="ru-RU" sz="2800" dirty="0"/>
              <a:t>	</a:t>
            </a:r>
            <a:r>
              <a:rPr lang="ru-RU" sz="2800" dirty="0" smtClean="0"/>
              <a:t> 		</a:t>
            </a:r>
            <a:r>
              <a:rPr lang="ru-RU" sz="2800" b="1" dirty="0" smtClean="0">
                <a:solidFill>
                  <a:srgbClr val="FF0000"/>
                </a:solidFill>
              </a:rPr>
              <a:t>245 ₽</a:t>
            </a:r>
            <a:r>
              <a:rPr lang="ru-RU" sz="2800" dirty="0" smtClean="0"/>
              <a:t>	   </a:t>
            </a:r>
            <a:r>
              <a:rPr lang="ru-RU" sz="2800" strike="sngStrike" dirty="0" smtClean="0"/>
              <a:t>350 </a:t>
            </a:r>
            <a:r>
              <a:rPr lang="ru-RU" sz="2800" strike="sngStrike" dirty="0"/>
              <a:t>₽</a:t>
            </a:r>
          </a:p>
          <a:p>
            <a:r>
              <a:rPr lang="ru-RU" sz="2800" b="1" dirty="0" smtClean="0">
                <a:solidFill>
                  <a:srgbClr val="0066B3"/>
                </a:solidFill>
              </a:rPr>
              <a:t>Водительское удостоверение  </a:t>
            </a:r>
            <a:r>
              <a:rPr lang="ru-RU" sz="2800" dirty="0" smtClean="0"/>
              <a:t>	</a:t>
            </a:r>
            <a:r>
              <a:rPr lang="ru-RU" sz="2800" b="1" dirty="0" smtClean="0">
                <a:solidFill>
                  <a:srgbClr val="FF0000"/>
                </a:solidFill>
              </a:rPr>
              <a:t>1400 ₽</a:t>
            </a:r>
            <a:r>
              <a:rPr lang="ru-RU" sz="2800" dirty="0"/>
              <a:t> </a:t>
            </a:r>
            <a:r>
              <a:rPr lang="ru-RU" sz="2800" dirty="0" smtClean="0"/>
              <a:t>  </a:t>
            </a:r>
            <a:r>
              <a:rPr lang="ru-RU" sz="2800" strike="sngStrike" dirty="0" smtClean="0"/>
              <a:t>2000 </a:t>
            </a:r>
            <a:r>
              <a:rPr lang="ru-RU" sz="2800" strike="sngStrike" dirty="0"/>
              <a:t>₽</a:t>
            </a:r>
          </a:p>
          <a:p>
            <a:r>
              <a:rPr lang="ru-RU" sz="2800" b="1" dirty="0" smtClean="0">
                <a:solidFill>
                  <a:srgbClr val="0066B3"/>
                </a:solidFill>
              </a:rPr>
              <a:t>Постановка </a:t>
            </a:r>
            <a:r>
              <a:rPr lang="ru-RU" sz="2800" b="1" dirty="0">
                <a:solidFill>
                  <a:srgbClr val="0066B3"/>
                </a:solidFill>
              </a:rPr>
              <a:t>на </a:t>
            </a:r>
            <a:r>
              <a:rPr lang="ru-RU" sz="2800" b="1" dirty="0" smtClean="0">
                <a:solidFill>
                  <a:srgbClr val="0066B3"/>
                </a:solidFill>
              </a:rPr>
              <a:t>учет автомобиля</a:t>
            </a:r>
            <a:r>
              <a:rPr lang="ru-RU" sz="2800" dirty="0" smtClean="0"/>
              <a:t>	</a:t>
            </a:r>
            <a:r>
              <a:rPr lang="ru-RU" sz="2800" b="1" dirty="0" smtClean="0">
                <a:solidFill>
                  <a:srgbClr val="FF0000"/>
                </a:solidFill>
              </a:rPr>
              <a:t>1995 ₽</a:t>
            </a:r>
            <a:r>
              <a:rPr lang="ru-RU" sz="2800" dirty="0"/>
              <a:t> </a:t>
            </a:r>
            <a:r>
              <a:rPr lang="ru-RU" sz="2800" dirty="0" smtClean="0"/>
              <a:t>  </a:t>
            </a:r>
            <a:r>
              <a:rPr lang="ru-RU" sz="2800" strike="sngStrike" dirty="0" smtClean="0"/>
              <a:t>2850 </a:t>
            </a:r>
            <a:r>
              <a:rPr lang="ru-RU" sz="2800" strike="sngStrike" dirty="0"/>
              <a:t>₽</a:t>
            </a:r>
            <a:endParaRPr lang="ru-RU" sz="2800" strike="sngStrike" dirty="0" smtClean="0"/>
          </a:p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Оформление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загранпаспорта </a:t>
            </a:r>
            <a:r>
              <a:rPr lang="ru-RU" sz="2800" dirty="0"/>
              <a:t>	</a:t>
            </a:r>
            <a:r>
              <a:rPr lang="ru-RU" sz="2800" dirty="0" smtClean="0"/>
              <a:t>	</a:t>
            </a:r>
            <a:r>
              <a:rPr lang="en-US" sz="2800" dirty="0" smtClean="0"/>
              <a:t>3500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₽   </a:t>
            </a:r>
            <a:r>
              <a:rPr lang="en-US" sz="2800" strike="sngStrike" dirty="0" smtClean="0">
                <a:solidFill>
                  <a:schemeClr val="bg1">
                    <a:lumMod val="50000"/>
                  </a:schemeClr>
                </a:solidFill>
              </a:rPr>
              <a:t>50</a:t>
            </a:r>
            <a:r>
              <a:rPr lang="ru-RU" sz="2800" strike="sngStrike" dirty="0" smtClean="0">
                <a:solidFill>
                  <a:schemeClr val="bg1">
                    <a:lumMod val="50000"/>
                  </a:schemeClr>
                </a:solidFill>
              </a:rPr>
              <a:t>00 </a:t>
            </a:r>
            <a:r>
              <a:rPr lang="ru-RU" sz="2800" strike="sngStrike" dirty="0">
                <a:solidFill>
                  <a:schemeClr val="bg1">
                    <a:lumMod val="50000"/>
                  </a:schemeClr>
                </a:solidFill>
              </a:rPr>
              <a:t>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89016" y="38828"/>
            <a:ext cx="502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6B3"/>
                </a:solidFill>
              </a:rPr>
              <a:t>НОВЫЕ ВОЗМОЖНОСТИ </a:t>
            </a:r>
          </a:p>
          <a:p>
            <a:r>
              <a:rPr lang="ru-RU" b="1" dirty="0" smtClean="0">
                <a:solidFill>
                  <a:srgbClr val="EE2F53"/>
                </a:solidFill>
              </a:rPr>
              <a:t>ПОРТАЛА ГОСУСЛУГ</a:t>
            </a:r>
            <a:endParaRPr lang="ru-RU" b="1" dirty="0">
              <a:solidFill>
                <a:srgbClr val="EE2F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9016" y="716091"/>
            <a:ext cx="68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ОПЛАТА ГОСПОШЛИН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49" y="1256846"/>
            <a:ext cx="873145" cy="939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" y="2931790"/>
            <a:ext cx="755761" cy="812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5" y="3939902"/>
            <a:ext cx="842250" cy="905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0" y="2096764"/>
            <a:ext cx="712522" cy="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0765" y="765396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Преимущества получения государственных или муниципальных услуг в электронной форме</a:t>
            </a: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1120725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B3"/>
                </a:solidFill>
              </a:rPr>
              <a:t>Каталог</a:t>
            </a:r>
            <a:endParaRPr lang="ru-RU" sz="2000" b="1" dirty="0">
              <a:solidFill>
                <a:srgbClr val="0066B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9512" y="1201693"/>
          <a:ext cx="8640960" cy="3766188"/>
        </p:xfrm>
        <a:graphic>
          <a:graphicData uri="http://schemas.openxmlformats.org/drawingml/2006/table">
            <a:tbl>
              <a:tblPr/>
              <a:tblGrid>
                <a:gridCol w="2520280"/>
                <a:gridCol w="3528392"/>
                <a:gridCol w="2592288"/>
              </a:tblGrid>
              <a:tr h="10654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66B3"/>
                          </a:solidFill>
                        </a:rPr>
                        <a:t>Ищите 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любую услугу. Воспользуйтесь поиском по категории, </a:t>
                      </a:r>
                      <a:endParaRPr lang="ru-RU" sz="1800" dirty="0" smtClean="0">
                        <a:solidFill>
                          <a:srgbClr val="0066B3"/>
                        </a:solidFill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66B3"/>
                          </a:solidFill>
                        </a:rPr>
                        <a:t>ведомству 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или жизненной ситуации  </a:t>
                      </a:r>
                      <a:endParaRPr lang="ru-RU" sz="1800" dirty="0" smtClean="0">
                        <a:solidFill>
                          <a:srgbClr val="0066B3"/>
                        </a:solidFill>
                      </a:endParaRPr>
                    </a:p>
                    <a:p>
                      <a:pPr algn="ctr"/>
                      <a:endParaRPr lang="ru-RU" sz="1800" smtClean="0">
                        <a:solidFill>
                          <a:srgbClr val="0066B3"/>
                        </a:solidFill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0066B3"/>
                        </a:solidFill>
                      </a:endParaRPr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40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/>
                      </a:r>
                      <a:br>
                        <a:rPr lang="ru-RU" sz="1800" dirty="0"/>
                      </a:br>
                      <a:endParaRPr lang="ru-RU" sz="1800" dirty="0" smtClean="0"/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66B3"/>
                          </a:solidFill>
                        </a:rPr>
                        <a:t>Штрафы </a:t>
                      </a:r>
                      <a:r>
                        <a:rPr lang="ru-RU" sz="1800" b="1" dirty="0">
                          <a:solidFill>
                            <a:srgbClr val="0066B3"/>
                          </a:solidFill>
                        </a:rPr>
                        <a:t>ГИБДД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/>
                      </a:r>
                      <a:br>
                        <a:rPr lang="ru-RU" sz="1800" dirty="0">
                          <a:solidFill>
                            <a:srgbClr val="0066B3"/>
                          </a:solidFill>
                        </a:rPr>
                      </a:b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Воспользуйтесь онлайн-оплатой и настройте получение уведомлений о штрафах </a:t>
                      </a:r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/>
                      </a:r>
                      <a:br>
                        <a:rPr lang="ru-RU" sz="1800" dirty="0"/>
                      </a:br>
                      <a:r>
                        <a:rPr lang="ru-RU" sz="1800" b="1" dirty="0">
                          <a:solidFill>
                            <a:srgbClr val="0066B3"/>
                          </a:solidFill>
                        </a:rPr>
                        <a:t>Налоговая задолженность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/>
                      </a:r>
                      <a:br>
                        <a:rPr lang="ru-RU" sz="1800" dirty="0">
                          <a:solidFill>
                            <a:srgbClr val="0066B3"/>
                          </a:solidFill>
                        </a:rPr>
                      </a:b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Достаточно Вашего ИНН, </a:t>
                      </a:r>
                      <a:endParaRPr lang="ru-RU" sz="1800" dirty="0" smtClean="0">
                        <a:solidFill>
                          <a:srgbClr val="0066B3"/>
                        </a:solidFill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66B3"/>
                          </a:solidFill>
                        </a:rPr>
                        <a:t>чтобы 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проверить </a:t>
                      </a:r>
                      <a:endParaRPr lang="ru-RU" sz="1800" dirty="0" smtClean="0">
                        <a:solidFill>
                          <a:srgbClr val="0066B3"/>
                        </a:solidFill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66B3"/>
                          </a:solidFill>
                        </a:rPr>
                        <a:t>задолженность 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по налогам </a:t>
                      </a:r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/>
                      </a:r>
                      <a:br>
                        <a:rPr lang="ru-RU" sz="1800" dirty="0"/>
                      </a:br>
                      <a:endParaRPr lang="ru-RU" sz="1800" dirty="0" smtClean="0"/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0066B3"/>
                          </a:solidFill>
                        </a:rPr>
                        <a:t>Судебная </a:t>
                      </a:r>
                      <a:r>
                        <a:rPr lang="ru-RU" sz="1800" b="1" dirty="0">
                          <a:solidFill>
                            <a:srgbClr val="0066B3"/>
                          </a:solidFill>
                        </a:rPr>
                        <a:t>задолженность</a:t>
                      </a: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/>
                      </a:r>
                      <a:br>
                        <a:rPr lang="ru-RU" sz="1800" dirty="0">
                          <a:solidFill>
                            <a:srgbClr val="0066B3"/>
                          </a:solidFill>
                        </a:rPr>
                      </a:br>
                      <a:r>
                        <a:rPr lang="ru-RU" sz="1800" dirty="0">
                          <a:solidFill>
                            <a:srgbClr val="0066B3"/>
                          </a:solidFill>
                        </a:rPr>
                        <a:t>Для проверки задолженности нужны Ваше имя, фамилия и дата рождения  </a:t>
                      </a:r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6769">
                <a:tc>
                  <a:txBody>
                    <a:bodyPr/>
                    <a:lstStyle/>
                    <a:p>
                      <a:r>
                        <a:rPr lang="ru-RU" sz="1800" dirty="0"/>
                        <a:t/>
                      </a:r>
                      <a:br>
                        <a:rPr lang="ru-RU" sz="1800" dirty="0"/>
                      </a:br>
                      <a:endParaRPr lang="ru-RU" sz="1800" dirty="0"/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Все услуги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85569" marR="185569" marT="111342" marB="111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763A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278" marR="9278" marT="9278" marB="9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5" name="Picture 1" descr="1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91937"/>
            <a:ext cx="514350" cy="58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97" y="2067694"/>
            <a:ext cx="5143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1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58" y="2048611"/>
            <a:ext cx="5143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447" y="125493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B3"/>
                </a:solidFill>
              </a:rPr>
              <a:t>Личный кабинет</a:t>
            </a:r>
            <a:endParaRPr lang="ru-RU" sz="2000" b="1" dirty="0">
              <a:solidFill>
                <a:srgbClr val="0066B3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1923678"/>
            <a:ext cx="27003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dirty="0">
                <a:solidFill>
                  <a:srgbClr val="0066B3"/>
                </a:solidFill>
              </a:rPr>
              <a:t>Здесь хранится вся информация по</a:t>
            </a:r>
            <a:br>
              <a:rPr lang="ru-RU" dirty="0">
                <a:solidFill>
                  <a:srgbClr val="0066B3"/>
                </a:solidFill>
              </a:rPr>
            </a:br>
            <a:r>
              <a:rPr lang="ru-RU" dirty="0">
                <a:solidFill>
                  <a:srgbClr val="0066B3"/>
                </a:solidFill>
              </a:rPr>
              <a:t>заказанным услугам, обращениям,</a:t>
            </a:r>
            <a:br>
              <a:rPr lang="ru-RU" dirty="0">
                <a:solidFill>
                  <a:srgbClr val="0066B3"/>
                </a:solidFill>
              </a:rPr>
            </a:br>
            <a:r>
              <a:rPr lang="ru-RU" dirty="0">
                <a:solidFill>
                  <a:srgbClr val="0066B3"/>
                </a:solidFill>
              </a:rPr>
              <a:t>платежам. Настройте уведомления, чтобы</a:t>
            </a:r>
            <a:br>
              <a:rPr lang="ru-RU" dirty="0">
                <a:solidFill>
                  <a:srgbClr val="0066B3"/>
                </a:solidFill>
              </a:rPr>
            </a:br>
            <a:r>
              <a:rPr lang="ru-RU" dirty="0">
                <a:solidFill>
                  <a:srgbClr val="0066B3"/>
                </a:solidFill>
              </a:rPr>
              <a:t>всегда быть в курсе возможных штрафов и</a:t>
            </a:r>
            <a:br>
              <a:rPr lang="ru-RU" dirty="0">
                <a:solidFill>
                  <a:srgbClr val="0066B3"/>
                </a:solidFill>
              </a:rPr>
            </a:br>
            <a:r>
              <a:rPr lang="ru-RU" dirty="0">
                <a:solidFill>
                  <a:srgbClr val="0066B3"/>
                </a:solidFill>
              </a:rPr>
              <a:t>задолженностей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5" y="765396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Преимущества получения государственных или муниципальных услуг в электронной форме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241" t="11692" r="27170" b="33434"/>
          <a:stretch/>
        </p:blipFill>
        <p:spPr>
          <a:xfrm>
            <a:off x="2925557" y="1389913"/>
            <a:ext cx="3384376" cy="18460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408" t="55574" r="34393" b="8441"/>
          <a:stretch/>
        </p:blipFill>
        <p:spPr>
          <a:xfrm>
            <a:off x="4499992" y="3028849"/>
            <a:ext cx="4267725" cy="1687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178" y="126065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B3"/>
                </a:solidFill>
              </a:rPr>
              <a:t>Получение </a:t>
            </a:r>
            <a:r>
              <a:rPr lang="ru-RU" b="1" dirty="0">
                <a:solidFill>
                  <a:srgbClr val="0066B3"/>
                </a:solidFill>
              </a:rPr>
              <a:t>информации о порядке и сроках предоставления </a:t>
            </a:r>
            <a:r>
              <a:rPr lang="ru-RU" b="1" dirty="0" smtClean="0">
                <a:solidFill>
                  <a:srgbClr val="0066B3"/>
                </a:solidFill>
              </a:rPr>
              <a:t>услуги</a:t>
            </a:r>
            <a:endParaRPr lang="ru-RU" b="1" dirty="0">
              <a:solidFill>
                <a:srgbClr val="0066B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211710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B3"/>
                </a:solidFill>
              </a:rPr>
              <a:t>Вы можете выбрать любую услугу и получить исчерпывающую информацию о порядке, сроках, способах получения услуги.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278" t="9816" r="16666" b="9202"/>
          <a:stretch/>
        </p:blipFill>
        <p:spPr>
          <a:xfrm>
            <a:off x="3004710" y="1708895"/>
            <a:ext cx="3824401" cy="25756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075" t="9442" r="16651" b="21318"/>
          <a:stretch/>
        </p:blipFill>
        <p:spPr>
          <a:xfrm>
            <a:off x="4788024" y="2715765"/>
            <a:ext cx="3960440" cy="22928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0765" y="765396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Преимущества получения государственных или муниципальных услуг в электронной форме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435" y="132078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B3"/>
                </a:solidFill>
              </a:rPr>
              <a:t> Формирование </a:t>
            </a:r>
            <a:r>
              <a:rPr lang="ru-RU" sz="2400" b="1" dirty="0">
                <a:solidFill>
                  <a:srgbClr val="0066B3"/>
                </a:solidFill>
              </a:rPr>
              <a:t>запроса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5375" y="2281210"/>
            <a:ext cx="3103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B3"/>
                </a:solidFill>
              </a:rPr>
              <a:t>Вы можете направить запрос  </a:t>
            </a:r>
          </a:p>
          <a:p>
            <a:pPr algn="ctr"/>
            <a:r>
              <a:rPr lang="ru-RU" sz="2400" b="1" dirty="0" smtClean="0">
                <a:solidFill>
                  <a:srgbClr val="0066B3"/>
                </a:solidFill>
              </a:rPr>
              <a:t>в </a:t>
            </a:r>
            <a:r>
              <a:rPr lang="ru-RU" sz="2400" b="1" dirty="0">
                <a:solidFill>
                  <a:srgbClr val="0066B3"/>
                </a:solidFill>
              </a:rPr>
              <a:t>электронной </a:t>
            </a:r>
            <a:r>
              <a:rPr lang="ru-RU" sz="2400" b="1" dirty="0" smtClean="0">
                <a:solidFill>
                  <a:srgbClr val="0066B3"/>
                </a:solidFill>
              </a:rPr>
              <a:t>форме для </a:t>
            </a:r>
            <a:r>
              <a:rPr lang="ru-RU" sz="2400" b="1" dirty="0">
                <a:solidFill>
                  <a:srgbClr val="0066B3"/>
                </a:solidFill>
              </a:rPr>
              <a:t>предоставления </a:t>
            </a:r>
            <a:r>
              <a:rPr lang="ru-RU" sz="2400" b="1" dirty="0" smtClean="0">
                <a:solidFill>
                  <a:srgbClr val="0066B3"/>
                </a:solidFill>
              </a:rPr>
              <a:t>услуги</a:t>
            </a:r>
            <a:endParaRPr lang="ru-RU" sz="2400" b="1" dirty="0">
              <a:solidFill>
                <a:srgbClr val="0066B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65" y="765396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Преимущества получения государственных или муниципальных услуг в электронной форме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1428009"/>
            <a:ext cx="4526409" cy="3020879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985" y="2715766"/>
            <a:ext cx="2152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25</a:t>
            </a:fld>
            <a:endParaRPr lang="ru-RU"/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9101" y="2427734"/>
            <a:ext cx="2207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66B3"/>
                </a:solidFill>
              </a:rPr>
              <a:t>Помощь и поддержка</a:t>
            </a:r>
            <a:endParaRPr lang="ru-RU" sz="3200" b="1" dirty="0">
              <a:solidFill>
                <a:srgbClr val="0066B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765" y="765396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Преимущества получения государственных или муниципальных услуг в электронной форме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051" t="7750" r="15715" b="13761"/>
          <a:stretch/>
        </p:blipFill>
        <p:spPr>
          <a:xfrm>
            <a:off x="2880026" y="1403359"/>
            <a:ext cx="5184576" cy="3306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072" y="0"/>
            <a:ext cx="1980928" cy="3994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468" r="5355"/>
          <a:stretch/>
        </p:blipFill>
        <p:spPr>
          <a:xfrm>
            <a:off x="2699791" y="1275606"/>
            <a:ext cx="2232249" cy="3662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72493"/>
            <a:ext cx="2238469" cy="3665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5256"/>
          <a:stretch/>
        </p:blipFill>
        <p:spPr>
          <a:xfrm>
            <a:off x="5216641" y="1272493"/>
            <a:ext cx="1903026" cy="3662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6312" y="76225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получить услуги для пенсионеров?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072" y="0"/>
            <a:ext cx="1980928" cy="3994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132646"/>
            <a:ext cx="1576493" cy="454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312" y="76225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получить услуги для пенсионеров?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870" y="1351988"/>
            <a:ext cx="4698598" cy="28039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0" y="3367485"/>
            <a:ext cx="4124440" cy="1584176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</p:pic>
      <p:sp>
        <p:nvSpPr>
          <p:cNvPr id="5" name="Овальная выноска 4"/>
          <p:cNvSpPr/>
          <p:nvPr/>
        </p:nvSpPr>
        <p:spPr>
          <a:xfrm>
            <a:off x="76275" y="1614356"/>
            <a:ext cx="1949726" cy="970402"/>
          </a:xfrm>
          <a:prstGeom prst="wedgeEllipseCallout">
            <a:avLst>
              <a:gd name="adj1" fmla="val 119007"/>
              <a:gd name="adj2" fmla="val 1457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flipV="1">
            <a:off x="1903862" y="1734510"/>
            <a:ext cx="3492000" cy="504000"/>
          </a:xfrm>
          <a:prstGeom prst="curvedConnector3">
            <a:avLst>
              <a:gd name="adj1" fmla="val 50000"/>
            </a:avLst>
          </a:prstGeom>
          <a:ln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8" y="1698751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7614"/>
            <a:ext cx="6135549" cy="3312368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26" t="1" r="4651" b="-1493"/>
          <a:stretch/>
        </p:blipFill>
        <p:spPr>
          <a:xfrm>
            <a:off x="6122712" y="3291830"/>
            <a:ext cx="2880320" cy="1512168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627" y="1203598"/>
            <a:ext cx="2328847" cy="1897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312" y="76225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получить услуги для пенсионеров?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5" y="132646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40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29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9" y="1189153"/>
            <a:ext cx="2286656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8842"/>
          <a:stretch/>
        </p:blipFill>
        <p:spPr>
          <a:xfrm>
            <a:off x="2587152" y="1369173"/>
            <a:ext cx="2230005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49" y="1489416"/>
            <a:ext cx="2067875" cy="3024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072" y="0"/>
            <a:ext cx="1980928" cy="3994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312" y="76225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быть в курсе своих задолженностей?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9552" y="735899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РОСТ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ПЛАТЕЖЕЙ ЧЕРЕЗ ПОРТАЛ ГОСУСЛУГ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http://minsvyaz.ru/uploaded/photos/platezhi-cherez-epguitog-2017_zAJKuD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" b="97222" l="2910" r="100000">
                        <a14:foregroundMark x1="40035" y1="88624" x2="56261" y2="88889"/>
                        <a14:foregroundMark x1="23810" y1="9921" x2="60053" y2="10847"/>
                        <a14:foregroundMark x1="83157" y1="12566" x2="83686" y2="45370"/>
                        <a14:foregroundMark x1="11023" y1="13889" x2="10406" y2="67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018" y="915567"/>
            <a:ext cx="6305290" cy="42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1008" y="1405289"/>
            <a:ext cx="38227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2018 году жители Новосибирской области совершили</a:t>
            </a:r>
          </a:p>
          <a:p>
            <a:pPr algn="ctr"/>
            <a:r>
              <a:rPr lang="ru-RU" dirty="0" smtClean="0"/>
              <a:t>более </a:t>
            </a:r>
            <a:r>
              <a:rPr lang="ru-RU" sz="2800" b="1" dirty="0" smtClean="0">
                <a:solidFill>
                  <a:srgbClr val="EE2F53"/>
                </a:solidFill>
              </a:rPr>
              <a:t>540</a:t>
            </a:r>
            <a:r>
              <a:rPr lang="ru-RU" dirty="0" smtClean="0"/>
              <a:t> </a:t>
            </a:r>
            <a:r>
              <a:rPr lang="ru-RU" sz="2000" b="1" dirty="0">
                <a:solidFill>
                  <a:srgbClr val="EE2F53"/>
                </a:solidFill>
              </a:rPr>
              <a:t>тысяч платежей </a:t>
            </a:r>
            <a:r>
              <a:rPr lang="ru-RU" dirty="0"/>
              <a:t>(штрафы, налоги, госпошлины, задолженности ФССП России)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общую сумму почти </a:t>
            </a:r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EE2F53"/>
                </a:solidFill>
              </a:rPr>
              <a:t>500</a:t>
            </a:r>
            <a:r>
              <a:rPr lang="ru-RU" sz="2400" b="1" dirty="0" smtClean="0">
                <a:solidFill>
                  <a:srgbClr val="EE2F53"/>
                </a:solidFill>
              </a:rPr>
              <a:t> </a:t>
            </a:r>
            <a:r>
              <a:rPr lang="ru-RU" sz="2400" b="1" dirty="0">
                <a:solidFill>
                  <a:srgbClr val="EE2F53"/>
                </a:solidFill>
              </a:rPr>
              <a:t>миллионов </a:t>
            </a:r>
            <a:r>
              <a:rPr lang="ru-RU" sz="2400" b="1" dirty="0" smtClean="0">
                <a:solidFill>
                  <a:srgbClr val="EE2F53"/>
                </a:solidFill>
              </a:rPr>
              <a:t>рублей</a:t>
            </a:r>
            <a:endParaRPr lang="ru-RU" sz="2400" b="1" dirty="0">
              <a:solidFill>
                <a:srgbClr val="EE2F5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587" t="3731" r="14286" b="18000"/>
          <a:stretch/>
        </p:blipFill>
        <p:spPr>
          <a:xfrm>
            <a:off x="358198" y="2147667"/>
            <a:ext cx="3640502" cy="129614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139952" y="2139702"/>
            <a:ext cx="648072" cy="36004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5434" y="3363838"/>
            <a:ext cx="2056326" cy="504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43212" y="2061918"/>
            <a:ext cx="648072" cy="515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39950" y="2387186"/>
            <a:ext cx="648073" cy="32666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64384" y="1775753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ru-RU" sz="40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8081" y="2377878"/>
            <a:ext cx="3241869" cy="3378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500 млн руб.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1600" y="137022"/>
            <a:ext cx="639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EE2F53"/>
                </a:solidFill>
              </a:rPr>
              <a:t>РЕЗУЛЬТАТЫ РАБОТЫ ЗА 8 МЕСЯЦЕВ </a:t>
            </a:r>
            <a:r>
              <a:rPr lang="ru-RU" sz="2000" b="1" dirty="0">
                <a:solidFill>
                  <a:srgbClr val="EE2F53"/>
                </a:solidFill>
              </a:rPr>
              <a:t>2018 года</a:t>
            </a:r>
            <a:endParaRPr lang="ru-RU" sz="2000" b="1" dirty="0" smtClean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30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072" y="0"/>
            <a:ext cx="1980928" cy="3994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312" y="76225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быть в курсе своих задолженностей?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2539" y="1779662"/>
            <a:ext cx="177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ВХОД ЧЕРЕЗ </a:t>
            </a:r>
          </a:p>
          <a:p>
            <a:pPr algn="ctr"/>
            <a:r>
              <a:rPr lang="ru-RU" sz="2000" b="1" dirty="0" smtClean="0">
                <a:solidFill>
                  <a:srgbClr val="0066B3"/>
                </a:solidFill>
              </a:rPr>
              <a:t>ГОС</a:t>
            </a:r>
            <a:r>
              <a:rPr lang="ru-RU" sz="2000" b="1" dirty="0" smtClean="0">
                <a:solidFill>
                  <a:srgbClr val="EE2F53"/>
                </a:solidFill>
              </a:rPr>
              <a:t>УСЛУГИ</a:t>
            </a:r>
            <a:endParaRPr lang="ru-RU" sz="2000" b="1" dirty="0">
              <a:solidFill>
                <a:srgbClr val="EE2F5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2" y="1458534"/>
            <a:ext cx="4898617" cy="3456384"/>
          </a:xfrm>
          <a:prstGeom prst="rect">
            <a:avLst/>
          </a:prstGeom>
        </p:spPr>
      </p:pic>
      <p:sp>
        <p:nvSpPr>
          <p:cNvPr id="19" name="Стрелка углом вверх 18"/>
          <p:cNvSpPr/>
          <p:nvPr/>
        </p:nvSpPr>
        <p:spPr>
          <a:xfrm>
            <a:off x="4499993" y="2571751"/>
            <a:ext cx="1838414" cy="165618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9263"/>
            <a:ext cx="5044216" cy="3748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77155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Как быть в курсе своих задолженностей?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229747"/>
            <a:ext cx="2321035" cy="1440160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427734"/>
            <a:ext cx="3274372" cy="2228669"/>
          </a:xfrm>
          <a:prstGeom prst="rect">
            <a:avLst/>
          </a:prstGeom>
          <a:ln>
            <a:solidFill>
              <a:srgbClr val="0066B3"/>
            </a:solidFill>
          </a:ln>
        </p:spPr>
      </p:pic>
    </p:spTree>
    <p:extLst>
      <p:ext uri="{BB962C8B-B14F-4D97-AF65-F5344CB8AC3E}">
        <p14:creationId xmlns:p14="http://schemas.microsoft.com/office/powerpoint/2010/main" val="3981830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249"/>
            <a:ext cx="2675722" cy="4019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359"/>
          <a:stretch/>
        </p:blipFill>
        <p:spPr>
          <a:xfrm>
            <a:off x="2987824" y="1363505"/>
            <a:ext cx="1763654" cy="3540738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548" y="76228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ГОСУСЛУГИ – Молодой семье!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80" y="1923678"/>
            <a:ext cx="3818763" cy="2557780"/>
          </a:xfrm>
          <a:prstGeom prst="rect">
            <a:avLst/>
          </a:prstGeom>
          <a:ln>
            <a:solidFill>
              <a:srgbClr val="0066B3"/>
            </a:solidFill>
          </a:ln>
        </p:spPr>
      </p:pic>
    </p:spTree>
    <p:extLst>
      <p:ext uri="{BB962C8B-B14F-4D97-AF65-F5344CB8AC3E}">
        <p14:creationId xmlns:p14="http://schemas.microsoft.com/office/powerpoint/2010/main" val="3767817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7548" y="76228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ПРИМЕР ГОСУСЛУГИ - Получение </a:t>
            </a:r>
            <a:r>
              <a:rPr lang="ru-RU" b="1" dirty="0" smtClean="0">
                <a:solidFill>
                  <a:schemeClr val="bg1"/>
                </a:solidFill>
              </a:rPr>
              <a:t>справки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о судимости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83" y="0"/>
            <a:ext cx="1936468" cy="3904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40" y="1275606"/>
            <a:ext cx="3124082" cy="20452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482" y="2178930"/>
            <a:ext cx="4500117" cy="262506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5695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35646"/>
            <a:ext cx="8383613" cy="2699167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Как зарегистрироваться на ГОСУСЛУГАХ?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8520" y="1320780"/>
            <a:ext cx="49205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B3"/>
                </a:solidFill>
                <a:latin typeface="PT Sans"/>
              </a:rPr>
              <a:t>Прежде чем Вы начнете пользоваться государственными услугами через </a:t>
            </a:r>
            <a:r>
              <a:rPr lang="ru-RU" sz="1600" b="1" dirty="0" smtClean="0">
                <a:solidFill>
                  <a:srgbClr val="0066B3"/>
                </a:solidFill>
                <a:latin typeface="PT Sans"/>
              </a:rPr>
              <a:t>интернет, 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Вам необходимо зарегистрироваться </a:t>
            </a:r>
            <a:endParaRPr lang="ru-RU" sz="1600" b="1" dirty="0" smtClean="0">
              <a:solidFill>
                <a:srgbClr val="0066B3"/>
              </a:solidFill>
              <a:latin typeface="PT Sans"/>
            </a:endParaRPr>
          </a:p>
          <a:p>
            <a:pPr algn="ctr"/>
            <a:r>
              <a:rPr lang="ru-RU" sz="1600" b="1" dirty="0" smtClean="0">
                <a:solidFill>
                  <a:srgbClr val="0066B3"/>
                </a:solidFill>
                <a:latin typeface="PT Sans"/>
              </a:rPr>
              <a:t>на 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портале </a:t>
            </a:r>
            <a:r>
              <a:rPr lang="ru-RU" sz="1600" b="1" dirty="0" err="1">
                <a:solidFill>
                  <a:srgbClr val="0066B3"/>
                </a:solidFill>
                <a:latin typeface="PT Sans"/>
              </a:rPr>
              <a:t>гос</a:t>
            </a:r>
            <a:r>
              <a:rPr lang="ru-RU" sz="1600" b="1" dirty="0" err="1">
                <a:solidFill>
                  <a:srgbClr val="EE2F53"/>
                </a:solidFill>
                <a:latin typeface="PT Sans"/>
              </a:rPr>
              <a:t>услуг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 gos</a:t>
            </a:r>
            <a:r>
              <a:rPr lang="ru-RU" sz="1600" b="1" dirty="0">
                <a:solidFill>
                  <a:srgbClr val="FF0000"/>
                </a:solidFill>
                <a:latin typeface="PT Sans"/>
              </a:rPr>
              <a:t>uslugi.ru.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 </a:t>
            </a:r>
            <a:r>
              <a:rPr lang="ru-RU" sz="1600" b="1" dirty="0">
                <a:solidFill>
                  <a:srgbClr val="0066B3"/>
                </a:solidFill>
              </a:rPr>
              <a:t/>
            </a:r>
            <a:br>
              <a:rPr lang="ru-RU" sz="1600" b="1" dirty="0">
                <a:solidFill>
                  <a:srgbClr val="0066B3"/>
                </a:solidFill>
              </a:rPr>
            </a:br>
            <a:r>
              <a:rPr lang="ru-RU" sz="1600" b="1" u="sng" dirty="0">
                <a:solidFill>
                  <a:srgbClr val="0066B3"/>
                </a:solidFill>
                <a:latin typeface="PT Sans"/>
              </a:rPr>
              <a:t>Самый простой и удобный способ – регистрация в специализированных центрах обслуживания, имеющих функции регистрации учетной записи. </a:t>
            </a:r>
            <a:endParaRPr lang="ru-RU" sz="1600" b="1" u="sng" dirty="0" smtClean="0">
              <a:solidFill>
                <a:srgbClr val="0066B3"/>
              </a:solidFill>
              <a:latin typeface="PT Sans"/>
            </a:endParaRPr>
          </a:p>
          <a:p>
            <a:pPr algn="ctr"/>
            <a:r>
              <a:rPr lang="ru-RU" sz="1600" b="1" dirty="0" smtClean="0">
                <a:solidFill>
                  <a:srgbClr val="0066B3"/>
                </a:solidFill>
                <a:latin typeface="PT Sans"/>
              </a:rPr>
              <a:t>Центры 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Вы можете найти на карте, </a:t>
            </a:r>
            <a:r>
              <a:rPr lang="ru-RU" sz="1600" b="1" dirty="0" smtClean="0">
                <a:solidFill>
                  <a:srgbClr val="0066B3"/>
                </a:solidFill>
                <a:latin typeface="PT Sans"/>
              </a:rPr>
              <a:t>ссылка</a:t>
            </a:r>
            <a:r>
              <a:rPr lang="ru-RU" sz="1600" b="1" dirty="0">
                <a:solidFill>
                  <a:srgbClr val="FF0000"/>
                </a:solidFill>
                <a:latin typeface="PT Sans"/>
              </a:rPr>
              <a:t> https://esia.gosuslugi.ru/public/ra/  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0066B3"/>
                </a:solidFill>
                <a:latin typeface="PT Sans"/>
              </a:rPr>
              <a:t>Для получения подтвержденной учетной записи Вам понадобится </a:t>
            </a:r>
            <a:endParaRPr lang="ru-RU" sz="1600" b="1" dirty="0" smtClean="0">
              <a:solidFill>
                <a:srgbClr val="0066B3"/>
              </a:solidFill>
              <a:latin typeface="PT Sans"/>
            </a:endParaRPr>
          </a:p>
          <a:p>
            <a:pPr algn="ctr"/>
            <a:r>
              <a:rPr lang="ru-RU" sz="1600" b="1" u="sng" dirty="0" smtClean="0">
                <a:solidFill>
                  <a:srgbClr val="0066B3"/>
                </a:solidFill>
                <a:latin typeface="PT Sans"/>
              </a:rPr>
              <a:t>только </a:t>
            </a:r>
            <a:r>
              <a:rPr lang="ru-RU" sz="1600" b="1" u="sng" dirty="0">
                <a:solidFill>
                  <a:srgbClr val="0066B3"/>
                </a:solidFill>
                <a:latin typeface="PT Sans"/>
              </a:rPr>
              <a:t>паспорт, СНИЛС, мобильный телефон </a:t>
            </a:r>
            <a:r>
              <a:rPr lang="ru-RU" sz="1600" b="1" dirty="0">
                <a:solidFill>
                  <a:srgbClr val="0066B3"/>
                </a:solidFill>
                <a:latin typeface="PT Sans"/>
              </a:rPr>
              <a:t>или электронная почта.</a:t>
            </a:r>
            <a:endParaRPr lang="ru-RU" sz="1600" b="1" dirty="0">
              <a:solidFill>
                <a:srgbClr val="0066B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9444" r="32027" b="24228"/>
          <a:stretch/>
        </p:blipFill>
        <p:spPr>
          <a:xfrm>
            <a:off x="4691989" y="1560059"/>
            <a:ext cx="4216725" cy="2314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458638"/>
            <a:ext cx="46085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B3"/>
                </a:solidFill>
              </a:rPr>
              <a:t>Вы также можете начать процесс создания учетной записи самостоятельно. </a:t>
            </a:r>
            <a:br>
              <a:rPr lang="ru-RU" sz="1600" b="1" dirty="0">
                <a:solidFill>
                  <a:srgbClr val="0066B3"/>
                </a:solidFill>
              </a:rPr>
            </a:br>
            <a:r>
              <a:rPr lang="ru-RU" sz="1600" b="1" dirty="0">
                <a:solidFill>
                  <a:srgbClr val="0066B3"/>
                </a:solidFill>
              </a:rPr>
              <a:t>Важно знать, что на портале имеются следующие уровни учетных записей: </a:t>
            </a:r>
            <a:endParaRPr lang="ru-RU" sz="1600" b="1" dirty="0" smtClean="0">
              <a:solidFill>
                <a:srgbClr val="0066B3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66B3"/>
                </a:solidFill>
              </a:rPr>
              <a:t>упрощенная</a:t>
            </a:r>
            <a:r>
              <a:rPr lang="ru-RU" sz="1600" b="1" dirty="0">
                <a:solidFill>
                  <a:srgbClr val="0066B3"/>
                </a:solidFill>
              </a:rPr>
              <a:t>, стандартная и подтвержденная.</a:t>
            </a:r>
          </a:p>
          <a:p>
            <a:pPr algn="ctr"/>
            <a:r>
              <a:rPr lang="ru-RU" sz="1600" b="1" dirty="0">
                <a:solidFill>
                  <a:srgbClr val="EE2F53"/>
                </a:solidFill>
              </a:rPr>
              <a:t>Для полноценного пользования порталом и получения услуг, таких как, например, оформление загранпаспорта, Вам необходимо завести </a:t>
            </a:r>
            <a:r>
              <a:rPr lang="ru-RU" sz="1600" b="1" dirty="0" smtClean="0">
                <a:solidFill>
                  <a:srgbClr val="EE2F53"/>
                </a:solidFill>
              </a:rPr>
              <a:t>подтвержденную учетную запись. </a:t>
            </a:r>
          </a:p>
          <a:p>
            <a:pPr algn="ctr"/>
            <a:r>
              <a:rPr lang="ru-RU" sz="1600" b="1" dirty="0" smtClean="0">
                <a:solidFill>
                  <a:srgbClr val="0066B3"/>
                </a:solidFill>
              </a:rPr>
              <a:t>Для </a:t>
            </a:r>
            <a:r>
              <a:rPr lang="ru-RU" sz="1600" b="1" dirty="0">
                <a:solidFill>
                  <a:srgbClr val="0066B3"/>
                </a:solidFill>
              </a:rPr>
              <a:t>этого в дальнейшем Вам потребуется подтвердить личность, введя персональный код, который Вы сможете получить несколькими способами.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47" y="1870275"/>
            <a:ext cx="3493657" cy="2469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273972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B3"/>
                </a:solidFill>
              </a:rPr>
              <a:t>Как зарегистрироваться на портале </a:t>
            </a:r>
            <a:r>
              <a:rPr lang="ru-RU" b="1" dirty="0" err="1">
                <a:solidFill>
                  <a:srgbClr val="EE2F53"/>
                </a:solidFill>
              </a:rPr>
              <a:t>Гос</a:t>
            </a:r>
            <a:r>
              <a:rPr lang="ru-RU" b="1" dirty="0" err="1">
                <a:solidFill>
                  <a:srgbClr val="0066B3"/>
                </a:solidFill>
              </a:rPr>
              <a:t>услуги</a:t>
            </a:r>
            <a:r>
              <a:rPr lang="ru-RU" b="1" dirty="0">
                <a:solidFill>
                  <a:srgbClr val="0066B3"/>
                </a:solidFill>
              </a:rPr>
              <a:t>?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51920" y="1969742"/>
            <a:ext cx="514857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Для регистрации Вам понадобятся:   </a:t>
            </a:r>
            <a:r>
              <a:rPr kumimoji="0" lang="ru-RU" altLang="ru-RU" sz="221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/>
            </a:r>
            <a:br>
              <a:rPr kumimoji="0" lang="ru-RU" altLang="ru-RU" sz="221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- паспорт (паспортные данные);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- страховое свидетельство обязательного пенсионного страхования (СНИЛС, его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одиннадцатизначный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 номер);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- мобильный телефон или электронная почта.</a:t>
            </a:r>
            <a:endParaRPr kumimoji="0" lang="ru-RU" altLang="ru-RU" sz="800" b="1" i="0" u="none" strike="noStrike" cap="none" normalizeH="0" baseline="0" dirty="0" smtClean="0">
              <a:ln>
                <a:noFill/>
              </a:ln>
              <a:solidFill>
                <a:srgbClr val="EE2F53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66B3"/>
                </a:solidFill>
                <a:effectLst/>
                <a:latin typeface="PT Sans"/>
              </a:rPr>
              <a:t>После того как Вы перешли на портал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EE2F53"/>
                </a:solidFill>
                <a:effectLst/>
                <a:latin typeface="PT Sans"/>
              </a:rPr>
              <a:t>gos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66B3"/>
                </a:solidFill>
                <a:effectLst/>
                <a:latin typeface="PT Sans"/>
              </a:rPr>
              <a:t>uslugi.ru, необходимо в правом верхнем углу сайта кликнуть по ссылке «Регистрация».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66B3"/>
                </a:solidFill>
                <a:effectLst/>
                <a:latin typeface="PT Sans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66B3"/>
                </a:solidFill>
                <a:effectLst/>
                <a:latin typeface="PT Sans"/>
              </a:rPr>
              <a:t>Вам будет предложено заполнить форму регистрации, которая включает в себя указание имени, фамилии, номера телефона или адреса электронной почты.</a:t>
            </a:r>
            <a:endParaRPr kumimoji="0" lang="ru-RU" altLang="ru-RU" sz="800" b="1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pic>
        <p:nvPicPr>
          <p:cNvPr id="1026" name="Picture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4298"/>
            <a:ext cx="2664296" cy="29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178484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B3"/>
                </a:solidFill>
              </a:rPr>
              <a:t>Шаг 1. Предварительная регистрация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3100" y="1761697"/>
            <a:ext cx="51575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1200" dirty="0">
                <a:solidFill>
                  <a:srgbClr val="0066B3"/>
                </a:solidFill>
              </a:rPr>
              <a:t>На данном этапе Вам необходимо заполнить всего 3 поля: фамилия, имя, номер мобильного телефона или адрес электронной почты</a:t>
            </a:r>
            <a:r>
              <a:rPr lang="ru-RU" sz="1200" dirty="0" smtClean="0">
                <a:solidFill>
                  <a:srgbClr val="0066B3"/>
                </a:solidFill>
              </a:rPr>
              <a:t>.</a:t>
            </a:r>
          </a:p>
          <a:p>
            <a:pPr lvl="0" algn="ctr"/>
            <a:r>
              <a:rPr lang="ru-RU" sz="1200" dirty="0">
                <a:solidFill>
                  <a:srgbClr val="0066B3"/>
                </a:solidFill>
              </a:rPr>
              <a:t>Когда Вы корректно заполнили форму, нажимаем кнопку «Зарегистрироваться», после чего последует этап подтверждения номера мобильного телефона или электронной почты.</a:t>
            </a:r>
            <a:br>
              <a:rPr lang="ru-RU" sz="1200" dirty="0">
                <a:solidFill>
                  <a:srgbClr val="0066B3"/>
                </a:solidFill>
              </a:rPr>
            </a:br>
            <a:r>
              <a:rPr lang="ru-RU" sz="1200" dirty="0">
                <a:solidFill>
                  <a:srgbClr val="0066B3"/>
                </a:solidFill>
              </a:rPr>
              <a:t>Если Вы указали номер мобильного телефона, то на следующей странице в поле «Код» введите комбинацию из цифр, высланных Вам в виде SMS-сообщения на номер мобильного телефона, указанный при регистрации. Затем нажимаем кнопку «Подтвердить».</a:t>
            </a:r>
            <a:br>
              <a:rPr lang="ru-RU" sz="1200" dirty="0">
                <a:solidFill>
                  <a:srgbClr val="0066B3"/>
                </a:solidFill>
              </a:rPr>
            </a:br>
            <a:r>
              <a:rPr lang="ru-RU" sz="1200" dirty="0">
                <a:solidFill>
                  <a:srgbClr val="0066B3"/>
                </a:solidFill>
              </a:rPr>
              <a:t>В случае, если код указан корректно, и система подтвердила Ваш номер телефона, то на следующем этапе Вам необходимо придумать пароль и задать его через специальную форму, введя два раза. </a:t>
            </a:r>
            <a:endParaRPr lang="ru-RU" sz="1200" dirty="0" smtClean="0">
              <a:solidFill>
                <a:srgbClr val="0066B3"/>
              </a:solidFill>
            </a:endParaRPr>
          </a:p>
          <a:p>
            <a:pPr lvl="0" algn="ctr"/>
            <a:r>
              <a:rPr lang="ru-RU" sz="1200" dirty="0" smtClean="0">
                <a:solidFill>
                  <a:srgbClr val="0066B3"/>
                </a:solidFill>
              </a:rPr>
              <a:t>Если </a:t>
            </a:r>
            <a:r>
              <a:rPr lang="ru-RU" sz="1200" dirty="0">
                <a:solidFill>
                  <a:srgbClr val="0066B3"/>
                </a:solidFill>
              </a:rPr>
              <a:t>же при регистрации Вы указали адрес электронной почты вместо номера мобильного телефона, то Вам потребуется перейти по ссылке из письма, высланного системой на Ваш электронный ящик, после чего </a:t>
            </a:r>
            <a:r>
              <a:rPr lang="ru-RU" sz="1200" dirty="0" smtClean="0">
                <a:solidFill>
                  <a:srgbClr val="0066B3"/>
                </a:solidFill>
              </a:rPr>
              <a:t>также </a:t>
            </a:r>
            <a:r>
              <a:rPr lang="ru-RU" sz="1200" dirty="0">
                <a:solidFill>
                  <a:srgbClr val="0066B3"/>
                </a:solidFill>
              </a:rPr>
              <a:t>задать пароль для входа.</a:t>
            </a:r>
            <a:endParaRPr kumimoji="0" lang="ru-RU" altLang="ru-RU" sz="1200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pic>
        <p:nvPicPr>
          <p:cNvPr id="2052" name="Picture 4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76" y="1320780"/>
            <a:ext cx="26670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39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178484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B3"/>
                </a:solidFill>
              </a:rPr>
              <a:t>Шаг 1. Предварительная регистрация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75856" y="1917300"/>
            <a:ext cx="51575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1600" dirty="0">
                <a:solidFill>
                  <a:srgbClr val="0066B3"/>
                </a:solidFill>
              </a:rPr>
              <a:t>Поздравляем! Регистрация упрощенной учетной записи завершена! Теперь Вы можете пользоваться ограниченным количеством государственных услуг, подтверждение личности для которых не требуется, а </a:t>
            </a:r>
            <a:r>
              <a:rPr lang="ru-RU" sz="1600" dirty="0" smtClean="0">
                <a:solidFill>
                  <a:srgbClr val="0066B3"/>
                </a:solidFill>
              </a:rPr>
              <a:t>также </a:t>
            </a:r>
            <a:r>
              <a:rPr lang="ru-RU" sz="1600" dirty="0">
                <a:solidFill>
                  <a:srgbClr val="0066B3"/>
                </a:solidFill>
              </a:rPr>
              <a:t>получать услуги справочно-информационного характера. </a:t>
            </a:r>
            <a:endParaRPr lang="ru-RU" sz="1600" dirty="0" smtClean="0">
              <a:solidFill>
                <a:srgbClr val="0066B3"/>
              </a:solidFill>
            </a:endParaRPr>
          </a:p>
          <a:p>
            <a:pPr lvl="0" algn="ctr"/>
            <a:r>
              <a:rPr lang="ru-RU" sz="1600" dirty="0" smtClean="0">
                <a:solidFill>
                  <a:srgbClr val="EE2F53"/>
                </a:solidFill>
              </a:rPr>
              <a:t>Для </a:t>
            </a:r>
            <a:r>
              <a:rPr lang="ru-RU" sz="1600" dirty="0">
                <a:solidFill>
                  <a:srgbClr val="EE2F53"/>
                </a:solidFill>
              </a:rPr>
              <a:t>того, чтобы Вы смогли полноценно пользоваться порталом, Вам нужно заполнить личную информацию и подтвердить личность, тем самым повысив уровень </a:t>
            </a:r>
            <a:r>
              <a:rPr lang="ru-RU" sz="1600" dirty="0" smtClean="0">
                <a:solidFill>
                  <a:srgbClr val="EE2F53"/>
                </a:solidFill>
              </a:rPr>
              <a:t>учетной записи. </a:t>
            </a:r>
            <a:r>
              <a:rPr lang="ru-RU" sz="1600" dirty="0">
                <a:solidFill>
                  <a:srgbClr val="EE2F53"/>
                </a:solidFill>
              </a:rPr>
              <a:t> 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rgbClr val="EE2F53"/>
              </a:solidFill>
              <a:effectLst/>
            </a:endParaRPr>
          </a:p>
        </p:txBody>
      </p:sp>
      <p:pic>
        <p:nvPicPr>
          <p:cNvPr id="3074" name="Picture 2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5" y="1794189"/>
            <a:ext cx="22574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4" y="1309860"/>
            <a:ext cx="2088232" cy="3464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Экономьте время с </a:t>
            </a:r>
            <a:r>
              <a:rPr lang="ru-RU" b="1" dirty="0" err="1" smtClean="0">
                <a:solidFill>
                  <a:schemeClr val="bg1"/>
                </a:solidFill>
              </a:rPr>
              <a:t>Госуслугами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39216"/>
          <a:stretch/>
        </p:blipFill>
        <p:spPr>
          <a:xfrm>
            <a:off x="2517351" y="2766483"/>
            <a:ext cx="2161858" cy="2232248"/>
          </a:xfrm>
          <a:prstGeom prst="rect">
            <a:avLst/>
          </a:prstGeom>
          <a:ln>
            <a:solidFill>
              <a:srgbClr val="0066B3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29863"/>
            <a:ext cx="1576493" cy="454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628" y="103334"/>
            <a:ext cx="1902579" cy="38365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86" y="1252416"/>
            <a:ext cx="2267589" cy="1425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909" y="1635646"/>
            <a:ext cx="2000588" cy="28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6025" y="1261895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2. </a:t>
            </a:r>
            <a:r>
              <a:rPr lang="ru-RU" b="1" dirty="0">
                <a:solidFill>
                  <a:srgbClr val="0066B3"/>
                </a:solidFill>
              </a:rPr>
              <a:t> Ввод личных данных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75856" y="1344116"/>
            <a:ext cx="57178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1600" dirty="0">
                <a:solidFill>
                  <a:srgbClr val="0066B3"/>
                </a:solidFill>
              </a:rPr>
              <a:t>Сразу после уведомления об успешно завершенной регистрации, система перенаправит Вас на форму заполнения личных данных, включающих в себя паспортную информацию и данные СНИЛС</a:t>
            </a:r>
            <a:r>
              <a:rPr lang="ru-RU" sz="1600" dirty="0" smtClean="0">
                <a:solidFill>
                  <a:srgbClr val="0066B3"/>
                </a:solidFill>
              </a:rPr>
              <a:t>, поэтому эти документы необходимо подготовить заранее.</a:t>
            </a:r>
            <a:br>
              <a:rPr lang="ru-RU" sz="1600" dirty="0" smtClean="0">
                <a:solidFill>
                  <a:srgbClr val="0066B3"/>
                </a:solidFill>
              </a:rPr>
            </a:br>
            <a:r>
              <a:rPr lang="ru-RU" sz="1600" dirty="0" smtClean="0">
                <a:solidFill>
                  <a:srgbClr val="0066B3"/>
                </a:solidFill>
              </a:rPr>
              <a:t>Личные данные следует заполнять внимательно и аккуратно. Всего Вам предстоит заполнить 9 полей. </a:t>
            </a:r>
            <a:r>
              <a:rPr lang="ru-RU" sz="1600" dirty="0" smtClean="0">
                <a:solidFill>
                  <a:srgbClr val="EE2F53"/>
                </a:solidFill>
              </a:rPr>
              <a:t>После этого необходимо отправить введенные данные на автоматическую проверку, нажав кнопку «Сохранить». </a:t>
            </a:r>
            <a:br>
              <a:rPr lang="ru-RU" sz="1600" dirty="0" smtClean="0">
                <a:solidFill>
                  <a:srgbClr val="EE2F53"/>
                </a:solidFill>
              </a:rPr>
            </a:br>
            <a:r>
              <a:rPr lang="ru-RU" sz="1600" dirty="0" smtClean="0">
                <a:solidFill>
                  <a:srgbClr val="EE2F53"/>
                </a:solidFill>
              </a:rPr>
              <a:t>Процедура подтверждения личных данных также проста и проходит в 3 этапа, </a:t>
            </a:r>
            <a:r>
              <a:rPr lang="ru-RU" sz="1600" dirty="0">
                <a:solidFill>
                  <a:srgbClr val="EE2F53"/>
                </a:solidFill>
              </a:rPr>
              <a:t>а подтвержденная учетная запись имеет </a:t>
            </a:r>
            <a:r>
              <a:rPr lang="ru-RU" sz="1600" dirty="0" smtClean="0">
                <a:solidFill>
                  <a:srgbClr val="EE2F53"/>
                </a:solidFill>
              </a:rPr>
              <a:t>огромные </a:t>
            </a:r>
            <a:r>
              <a:rPr lang="ru-RU" sz="1600" dirty="0">
                <a:solidFill>
                  <a:srgbClr val="EE2F53"/>
                </a:solidFill>
              </a:rPr>
              <a:t>преимущества. </a:t>
            </a:r>
            <a:endParaRPr lang="ru-RU" sz="1600" dirty="0" smtClean="0">
              <a:solidFill>
                <a:srgbClr val="EE2F53"/>
              </a:solidFill>
            </a:endParaRPr>
          </a:p>
          <a:p>
            <a:pPr lvl="0" algn="ctr"/>
            <a:r>
              <a:rPr lang="ru-RU" sz="1600" dirty="0" smtClean="0">
                <a:solidFill>
                  <a:srgbClr val="EE2F53"/>
                </a:solidFill>
              </a:rPr>
              <a:t>Благодаря </a:t>
            </a:r>
            <a:r>
              <a:rPr lang="ru-RU" sz="1600" dirty="0">
                <a:solidFill>
                  <a:srgbClr val="EE2F53"/>
                </a:solidFill>
              </a:rPr>
              <a:t>ей Вы сможете пользоваться всеми услугами, представленными на портале.</a:t>
            </a:r>
            <a:br>
              <a:rPr lang="ru-RU" sz="1600" dirty="0">
                <a:solidFill>
                  <a:srgbClr val="EE2F53"/>
                </a:solidFill>
              </a:rPr>
            </a:b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rgbClr val="EE2F53"/>
              </a:solidFill>
              <a:effectLst/>
            </a:endParaRPr>
          </a:p>
        </p:txBody>
      </p:sp>
      <p:pic>
        <p:nvPicPr>
          <p:cNvPr id="4098" name="Picture 2" descr="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4" y="1713434"/>
            <a:ext cx="2667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6025" y="1261895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3. </a:t>
            </a:r>
            <a:r>
              <a:rPr lang="ru-RU" b="1" dirty="0">
                <a:solidFill>
                  <a:srgbClr val="0066B3"/>
                </a:solidFill>
              </a:rPr>
              <a:t>  Проверка введенных данных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6578" y="1737590"/>
            <a:ext cx="5717852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1300" dirty="0">
                <a:solidFill>
                  <a:srgbClr val="0066B3"/>
                </a:solidFill>
              </a:rPr>
              <a:t>После заполнения формы на предыдущем этапе, указанные Вами личные данные отправляются на автоматическую проверку в Пенсионный Фонд РФ и </a:t>
            </a:r>
            <a:r>
              <a:rPr lang="ru-RU" sz="1300" dirty="0" smtClean="0">
                <a:solidFill>
                  <a:srgbClr val="0066B3"/>
                </a:solidFill>
              </a:rPr>
              <a:t>МВД России.</a:t>
            </a:r>
            <a:r>
              <a:rPr lang="ru-RU" sz="1300" dirty="0">
                <a:solidFill>
                  <a:srgbClr val="0066B3"/>
                </a:solidFill>
              </a:rPr>
              <a:t/>
            </a:r>
            <a:br>
              <a:rPr lang="ru-RU" sz="1300" dirty="0">
                <a:solidFill>
                  <a:srgbClr val="0066B3"/>
                </a:solidFill>
              </a:rPr>
            </a:br>
            <a:r>
              <a:rPr lang="ru-RU" sz="1300" dirty="0" smtClean="0">
                <a:solidFill>
                  <a:srgbClr val="0066B3"/>
                </a:solidFill>
              </a:rPr>
              <a:t>С </a:t>
            </a:r>
            <a:r>
              <a:rPr lang="ru-RU" sz="1300" dirty="0">
                <a:solidFill>
                  <a:srgbClr val="0066B3"/>
                </a:solidFill>
              </a:rPr>
              <a:t>результатами данной проверки Вы сможете ознакомиться через несколько минут. В особых случаях проверка может занять довольно много времени, но случается такое редко. После того как данная процедура успешно завершится, на Ваш мобильный телефон или на </a:t>
            </a:r>
            <a:r>
              <a:rPr lang="ru-RU" sz="1300" dirty="0">
                <a:solidFill>
                  <a:srgbClr val="EE2F53"/>
                </a:solidFill>
              </a:rPr>
              <a:t>адрес электронной почты будет выслано уведомление с результатом проверки, а </a:t>
            </a:r>
            <a:r>
              <a:rPr lang="ru-RU" sz="1300" dirty="0" smtClean="0">
                <a:solidFill>
                  <a:srgbClr val="EE2F53"/>
                </a:solidFill>
              </a:rPr>
              <a:t>также </a:t>
            </a:r>
            <a:r>
              <a:rPr lang="ru-RU" sz="1300" dirty="0">
                <a:solidFill>
                  <a:srgbClr val="EE2F53"/>
                </a:solidFill>
              </a:rPr>
              <a:t>соответствующее состояние отобразится на сайте.</a:t>
            </a:r>
            <a:br>
              <a:rPr lang="ru-RU" sz="1300" dirty="0">
                <a:solidFill>
                  <a:srgbClr val="EE2F53"/>
                </a:solidFill>
              </a:rPr>
            </a:br>
            <a:r>
              <a:rPr lang="ru-RU" sz="1300" dirty="0">
                <a:solidFill>
                  <a:srgbClr val="EE2F53"/>
                </a:solidFill>
              </a:rPr>
              <a:t> </a:t>
            </a:r>
            <a:r>
              <a:rPr lang="ru-RU" sz="1300" dirty="0" smtClean="0">
                <a:solidFill>
                  <a:srgbClr val="EE2F53"/>
                </a:solidFill>
              </a:rPr>
              <a:t>Теперь </a:t>
            </a:r>
            <a:r>
              <a:rPr lang="ru-RU" sz="1300" dirty="0">
                <a:solidFill>
                  <a:srgbClr val="EE2F53"/>
                </a:solidFill>
              </a:rPr>
              <a:t>для продолжения использования портала Вам будет необходимо авторизоваться повторно.</a:t>
            </a:r>
            <a:br>
              <a:rPr lang="ru-RU" sz="1300" dirty="0">
                <a:solidFill>
                  <a:srgbClr val="EE2F53"/>
                </a:solidFill>
              </a:rPr>
            </a:br>
            <a:r>
              <a:rPr lang="ru-RU" sz="1300" dirty="0" smtClean="0">
                <a:solidFill>
                  <a:srgbClr val="EE2F53"/>
                </a:solidFill>
              </a:rPr>
              <a:t>Теперь </a:t>
            </a:r>
            <a:r>
              <a:rPr lang="ru-RU" sz="1300" dirty="0">
                <a:solidFill>
                  <a:srgbClr val="EE2F53"/>
                </a:solidFill>
              </a:rPr>
              <a:t>Вы имеете стандартную учетную запись и можете воспользоваться ограниченным набором услуг.</a:t>
            </a:r>
            <a:br>
              <a:rPr lang="ru-RU" sz="1300" dirty="0">
                <a:solidFill>
                  <a:srgbClr val="EE2F53"/>
                </a:solidFill>
              </a:rPr>
            </a:br>
            <a:r>
              <a:rPr lang="ru-RU" sz="1300" dirty="0">
                <a:solidFill>
                  <a:srgbClr val="EE2F53"/>
                </a:solidFill>
              </a:rPr>
              <a:t>Если в данном списке нет того, ради чего Вы регистрировались на портале, это значит, что Вам необходимо подтвердить свою личность!</a:t>
            </a:r>
            <a:br>
              <a:rPr lang="ru-RU" sz="1300" dirty="0">
                <a:solidFill>
                  <a:srgbClr val="EE2F53"/>
                </a:solidFill>
              </a:rPr>
            </a:br>
            <a:endParaRPr kumimoji="0" lang="ru-RU" altLang="ru-RU" sz="1300" i="0" u="none" strike="noStrike" cap="none" normalizeH="0" baseline="0" dirty="0" smtClean="0">
              <a:ln>
                <a:noFill/>
              </a:ln>
              <a:solidFill>
                <a:srgbClr val="EE2F53"/>
              </a:solidFill>
              <a:effectLst/>
            </a:endParaRPr>
          </a:p>
        </p:txBody>
      </p:sp>
      <p:pic>
        <p:nvPicPr>
          <p:cNvPr id="5124" name="Picture 4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68" y="1265456"/>
            <a:ext cx="2516602" cy="38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25493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4. </a:t>
            </a:r>
            <a:r>
              <a:rPr lang="ru-RU" b="1" dirty="0">
                <a:solidFill>
                  <a:srgbClr val="0066B3"/>
                </a:solidFill>
              </a:rPr>
              <a:t>  Подтверждение личности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29704" y="1712833"/>
            <a:ext cx="571785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ru-RU" sz="1600" dirty="0">
                <a:solidFill>
                  <a:srgbClr val="0066B3"/>
                </a:solidFill>
              </a:rPr>
              <a:t>Для того, чтобы полноценно пользоваться государственными услугами через интернет, Вам необходимо иметь подтвержденную учетную запись. </a:t>
            </a:r>
            <a:endParaRPr lang="ru-RU" sz="1600" dirty="0" smtClean="0">
              <a:solidFill>
                <a:srgbClr val="0066B3"/>
              </a:solidFill>
            </a:endParaRPr>
          </a:p>
          <a:p>
            <a:pPr lvl="0" algn="ctr"/>
            <a:r>
              <a:rPr lang="ru-RU" sz="1600" dirty="0" smtClean="0">
                <a:solidFill>
                  <a:srgbClr val="EE2F53"/>
                </a:solidFill>
              </a:rPr>
              <a:t>Эта </a:t>
            </a:r>
            <a:r>
              <a:rPr lang="ru-RU" sz="1600" dirty="0">
                <a:solidFill>
                  <a:srgbClr val="EE2F53"/>
                </a:solidFill>
              </a:rPr>
              <a:t>процедура предусматривает ввод на сайте Вашего персонального кода подтверждения, полученного лично одним из доступных способов.</a:t>
            </a:r>
            <a:br>
              <a:rPr lang="ru-RU" sz="1600" dirty="0">
                <a:solidFill>
                  <a:srgbClr val="EE2F53"/>
                </a:solidFill>
              </a:rPr>
            </a:br>
            <a:r>
              <a:rPr lang="ru-RU" sz="1600" dirty="0">
                <a:solidFill>
                  <a:srgbClr val="EE2F53"/>
                </a:solidFill>
              </a:rPr>
              <a:t>Перейдите на страницу редактирования персональных данных и нажмите по ссылке «Подтвердить».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rgbClr val="EE2F53"/>
              </a:solidFill>
              <a:effectLst/>
            </a:endParaRPr>
          </a:p>
        </p:txBody>
      </p:sp>
      <p:pic>
        <p:nvPicPr>
          <p:cNvPr id="6146" name="Picture 2" descr="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55" y="3939902"/>
            <a:ext cx="561975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447" y="125493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4. </a:t>
            </a:r>
            <a:r>
              <a:rPr lang="ru-RU" b="1" dirty="0">
                <a:solidFill>
                  <a:srgbClr val="0066B3"/>
                </a:solidFill>
              </a:rPr>
              <a:t>  Подтверждение личности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955664" y="1327380"/>
            <a:ext cx="5038044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/>
            <a:r>
              <a:rPr lang="ru-RU" sz="1400" dirty="0">
                <a:solidFill>
                  <a:srgbClr val="0066B3"/>
                </a:solidFill>
              </a:rPr>
              <a:t>На портале существует </a:t>
            </a:r>
            <a:endParaRPr lang="ru-RU" sz="1400" dirty="0" smtClean="0">
              <a:solidFill>
                <a:srgbClr val="0066B3"/>
              </a:solidFill>
            </a:endParaRPr>
          </a:p>
          <a:p>
            <a:pPr lvl="0" algn="r"/>
            <a:r>
              <a:rPr lang="ru-RU" sz="1400" dirty="0" smtClean="0">
                <a:solidFill>
                  <a:srgbClr val="0066B3"/>
                </a:solidFill>
              </a:rPr>
              <a:t>3 </a:t>
            </a:r>
            <a:r>
              <a:rPr lang="ru-RU" sz="1400" dirty="0">
                <a:solidFill>
                  <a:srgbClr val="0066B3"/>
                </a:solidFill>
              </a:rPr>
              <a:t>способа подтверждения </a:t>
            </a:r>
            <a:r>
              <a:rPr lang="ru-RU" sz="1400" dirty="0" smtClean="0">
                <a:solidFill>
                  <a:srgbClr val="0066B3"/>
                </a:solidFill>
              </a:rPr>
              <a:t>личности:</a:t>
            </a:r>
          </a:p>
          <a:p>
            <a:pPr lvl="0" algn="r"/>
            <a:r>
              <a:rPr lang="ru-RU" sz="1400" u="sng" dirty="0" smtClean="0">
                <a:solidFill>
                  <a:srgbClr val="0066B3"/>
                </a:solidFill>
              </a:rPr>
              <a:t>Первый способ - Личное </a:t>
            </a:r>
            <a:r>
              <a:rPr lang="ru-RU" sz="1400" u="sng" dirty="0">
                <a:solidFill>
                  <a:srgbClr val="0066B3"/>
                </a:solidFill>
              </a:rPr>
              <a:t>обращение.</a:t>
            </a:r>
            <a:r>
              <a:rPr lang="ru-RU" sz="1400" dirty="0">
                <a:solidFill>
                  <a:srgbClr val="0066B3"/>
                </a:solidFill>
              </a:rPr>
              <a:t> </a:t>
            </a:r>
            <a:endParaRPr lang="ru-RU" sz="1400" dirty="0" smtClean="0">
              <a:solidFill>
                <a:srgbClr val="0066B3"/>
              </a:solidFill>
            </a:endParaRPr>
          </a:p>
          <a:p>
            <a:pPr lvl="0" algn="r"/>
            <a:r>
              <a:rPr lang="ru-RU" sz="1400" dirty="0" smtClean="0">
                <a:solidFill>
                  <a:srgbClr val="0066B3"/>
                </a:solidFill>
              </a:rPr>
              <a:t>Этот </a:t>
            </a:r>
            <a:r>
              <a:rPr lang="ru-RU" sz="1400" dirty="0">
                <a:solidFill>
                  <a:srgbClr val="0066B3"/>
                </a:solidFill>
              </a:rPr>
              <a:t>способ предполагает посещение специализированного центра обслуживания, каковым может являться отделение Почты России, администрация района и другие. Подтвердить свою личность таким способом Вы можете в любой момент и без ожидания, просто посетив любой из списка предложенных на сайте центров. Вам потребуется предъявить документ, который был указан на этапе ввода личных данных (паспорт гражданина </a:t>
            </a:r>
            <a:r>
              <a:rPr lang="ru-RU" sz="1400" dirty="0" smtClean="0">
                <a:solidFill>
                  <a:srgbClr val="0066B3"/>
                </a:solidFill>
              </a:rPr>
              <a:t>РФ </a:t>
            </a:r>
            <a:r>
              <a:rPr lang="ru-RU" sz="1400" dirty="0">
                <a:solidFill>
                  <a:srgbClr val="0066B3"/>
                </a:solidFill>
              </a:rPr>
              <a:t>или иной).</a:t>
            </a:r>
            <a:br>
              <a:rPr lang="ru-RU" sz="1400" dirty="0">
                <a:solidFill>
                  <a:srgbClr val="0066B3"/>
                </a:solidFill>
              </a:rPr>
            </a:br>
            <a:r>
              <a:rPr lang="ru-RU" sz="1400" dirty="0">
                <a:solidFill>
                  <a:srgbClr val="0066B3"/>
                </a:solidFill>
              </a:rPr>
              <a:t>Точками на карте обозначены такие центры. Нажмите на них для получения информации по каждому из центров</a:t>
            </a:r>
            <a:r>
              <a:rPr lang="ru-RU" sz="1400" dirty="0" smtClean="0">
                <a:solidFill>
                  <a:srgbClr val="0066B3"/>
                </a:solidFill>
              </a:rPr>
              <a:t>.</a:t>
            </a:r>
          </a:p>
          <a:p>
            <a:pPr lvl="0" algn="r"/>
            <a:r>
              <a:rPr lang="ru-RU" sz="1400" u="sng" dirty="0" smtClean="0">
                <a:solidFill>
                  <a:srgbClr val="0066B3"/>
                </a:solidFill>
              </a:rPr>
              <a:t>Второй  </a:t>
            </a:r>
            <a:r>
              <a:rPr lang="ru-RU" sz="1400" u="sng" dirty="0">
                <a:solidFill>
                  <a:srgbClr val="0066B3"/>
                </a:solidFill>
              </a:rPr>
              <a:t>способ подтверждения личности с помощью </a:t>
            </a:r>
            <a:r>
              <a:rPr lang="ru-RU" sz="1400" dirty="0">
                <a:solidFill>
                  <a:srgbClr val="0066B3"/>
                </a:solidFill>
              </a:rPr>
              <a:t>средства электронной </a:t>
            </a:r>
            <a:r>
              <a:rPr lang="ru-RU" sz="1400" dirty="0" smtClean="0">
                <a:solidFill>
                  <a:srgbClr val="0066B3"/>
                </a:solidFill>
              </a:rPr>
              <a:t>подписи.</a:t>
            </a:r>
            <a:r>
              <a:rPr lang="ru-RU" sz="1400" dirty="0">
                <a:solidFill>
                  <a:srgbClr val="0066B3"/>
                </a:solidFill>
              </a:rPr>
              <a:t/>
            </a:r>
            <a:br>
              <a:rPr lang="ru-RU" sz="1400" dirty="0">
                <a:solidFill>
                  <a:srgbClr val="0066B3"/>
                </a:solidFill>
              </a:rPr>
            </a:br>
            <a:r>
              <a:rPr lang="ru-RU" sz="1400" dirty="0">
                <a:solidFill>
                  <a:srgbClr val="0066B3"/>
                </a:solidFill>
              </a:rPr>
              <a:t> 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pic>
        <p:nvPicPr>
          <p:cNvPr id="7170" name="Picture 2" descr="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7" y="1635151"/>
            <a:ext cx="36671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447" y="125493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4. </a:t>
            </a:r>
            <a:r>
              <a:rPr lang="ru-RU" b="1" dirty="0">
                <a:solidFill>
                  <a:srgbClr val="0066B3"/>
                </a:solidFill>
              </a:rPr>
              <a:t>  Подтверждение личности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139952" y="1311990"/>
            <a:ext cx="485375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/>
            <a:r>
              <a:rPr lang="ru-RU" sz="1200" u="sng" dirty="0" smtClean="0">
                <a:solidFill>
                  <a:srgbClr val="0066B3"/>
                </a:solidFill>
              </a:rPr>
              <a:t>Третий способ </a:t>
            </a:r>
            <a:r>
              <a:rPr lang="ru-RU" sz="1200" u="sng" dirty="0">
                <a:solidFill>
                  <a:srgbClr val="0066B3"/>
                </a:solidFill>
              </a:rPr>
              <a:t>подтверждения </a:t>
            </a:r>
            <a:r>
              <a:rPr lang="ru-RU" sz="1200" u="sng" dirty="0" smtClean="0">
                <a:solidFill>
                  <a:srgbClr val="0066B3"/>
                </a:solidFill>
              </a:rPr>
              <a:t>личности - через </a:t>
            </a:r>
            <a:r>
              <a:rPr lang="ru-RU" sz="1200" u="sng" dirty="0">
                <a:solidFill>
                  <a:srgbClr val="0066B3"/>
                </a:solidFill>
              </a:rPr>
              <a:t>Почту </a:t>
            </a:r>
            <a:r>
              <a:rPr lang="ru-RU" sz="1200" u="sng" dirty="0" smtClean="0">
                <a:solidFill>
                  <a:srgbClr val="0066B3"/>
                </a:solidFill>
              </a:rPr>
              <a:t>России.</a:t>
            </a:r>
          </a:p>
          <a:p>
            <a:pPr lvl="0" algn="r"/>
            <a:r>
              <a:rPr lang="ru-RU" sz="1200" dirty="0" smtClean="0">
                <a:solidFill>
                  <a:srgbClr val="0066B3"/>
                </a:solidFill>
              </a:rPr>
              <a:t>В </a:t>
            </a:r>
            <a:r>
              <a:rPr lang="ru-RU" sz="1200" dirty="0">
                <a:solidFill>
                  <a:srgbClr val="0066B3"/>
                </a:solidFill>
              </a:rPr>
              <a:t>этом случае письмо с кодом подтверждения личности будет выслано на указанный Вами почтовый адрес. </a:t>
            </a:r>
            <a:r>
              <a:rPr lang="ru-RU" sz="1200" dirty="0" smtClean="0">
                <a:solidFill>
                  <a:srgbClr val="0066B3"/>
                </a:solidFill>
              </a:rPr>
              <a:t>Отметим, </a:t>
            </a:r>
            <a:r>
              <a:rPr lang="ru-RU" sz="1200" dirty="0">
                <a:solidFill>
                  <a:srgbClr val="0066B3"/>
                </a:solidFill>
              </a:rPr>
              <a:t>что код высылается заказным письмом, то есть в почтовый ящик Вам придет извещение на его получение в отделении Почты России, где Вам будет необходимо предъявить документ, удостоверяющий личность, и извещение. </a:t>
            </a:r>
            <a:endParaRPr lang="ru-RU" sz="1200" dirty="0" smtClean="0">
              <a:solidFill>
                <a:srgbClr val="0066B3"/>
              </a:solidFill>
            </a:endParaRPr>
          </a:p>
          <a:p>
            <a:pPr lvl="0" algn="r"/>
            <a:r>
              <a:rPr lang="ru-RU" sz="1200" dirty="0" smtClean="0">
                <a:solidFill>
                  <a:srgbClr val="0066B3"/>
                </a:solidFill>
              </a:rPr>
              <a:t>Среднее </a:t>
            </a:r>
            <a:r>
              <a:rPr lang="ru-RU" sz="1200" dirty="0">
                <a:solidFill>
                  <a:srgbClr val="0066B3"/>
                </a:solidFill>
              </a:rPr>
              <a:t>время доставки письма </a:t>
            </a:r>
            <a:endParaRPr lang="ru-RU" sz="1200" dirty="0" smtClean="0">
              <a:solidFill>
                <a:srgbClr val="0066B3"/>
              </a:solidFill>
            </a:endParaRPr>
          </a:p>
          <a:p>
            <a:pPr lvl="0" algn="r"/>
            <a:r>
              <a:rPr lang="ru-RU" sz="1200" dirty="0" smtClean="0">
                <a:solidFill>
                  <a:srgbClr val="0066B3"/>
                </a:solidFill>
              </a:rPr>
              <a:t>составляет </a:t>
            </a:r>
            <a:r>
              <a:rPr lang="ru-RU" sz="1200" dirty="0">
                <a:solidFill>
                  <a:srgbClr val="0066B3"/>
                </a:solidFill>
              </a:rPr>
              <a:t>около 2-х недель с момента отправки.</a:t>
            </a:r>
            <a:br>
              <a:rPr lang="ru-RU" sz="1200" dirty="0">
                <a:solidFill>
                  <a:srgbClr val="0066B3"/>
                </a:solidFill>
              </a:rPr>
            </a:br>
            <a:r>
              <a:rPr lang="ru-RU" sz="1200" dirty="0">
                <a:solidFill>
                  <a:srgbClr val="0066B3"/>
                </a:solidFill>
              </a:rPr>
              <a:t>После получения кода данным способом, Вам будет необходимо ввести его в специальное поле на главной странице персональных данных своего личного кабинета, либо на странице подтверждения личности:</a:t>
            </a:r>
            <a:br>
              <a:rPr lang="ru-RU" sz="1200" dirty="0">
                <a:solidFill>
                  <a:srgbClr val="0066B3"/>
                </a:solidFill>
              </a:rPr>
            </a:br>
            <a:r>
              <a:rPr lang="ru-RU" sz="1200" dirty="0">
                <a:solidFill>
                  <a:srgbClr val="0066B3"/>
                </a:solidFill>
              </a:rPr>
              <a:t>Обращаем внимание на то, что через некоторое время (обычно на следующие сутки) после отправки письма с кодом, для Вас будет доступна бесплатная услуга проверки пути его следования на сайте Почты России (трекинг). Для этого Вам необходимо перейти по специальной ссылке в блоке подтверждения кода на странице персональных </a:t>
            </a:r>
            <a:r>
              <a:rPr lang="ru-RU" sz="1200" dirty="0" smtClean="0">
                <a:solidFill>
                  <a:srgbClr val="0066B3"/>
                </a:solidFill>
              </a:rPr>
              <a:t>данных.</a:t>
            </a:r>
            <a:r>
              <a:rPr lang="ru-RU" sz="1200" dirty="0">
                <a:solidFill>
                  <a:srgbClr val="0066B3"/>
                </a:solidFill>
              </a:rPr>
              <a:t/>
            </a:r>
            <a:br>
              <a:rPr lang="ru-RU" sz="1200" dirty="0">
                <a:solidFill>
                  <a:srgbClr val="0066B3"/>
                </a:solidFill>
              </a:rPr>
            </a:br>
            <a:endParaRPr kumimoji="0" lang="ru-RU" altLang="ru-RU" sz="1200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6" y="1906520"/>
            <a:ext cx="3709705" cy="2537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5274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Регистрация и подтверждение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447" y="125493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B3"/>
                </a:solidFill>
              </a:rPr>
              <a:t>Шаг </a:t>
            </a:r>
            <a:r>
              <a:rPr lang="ru-RU" b="1" dirty="0" smtClean="0">
                <a:solidFill>
                  <a:srgbClr val="0066B3"/>
                </a:solidFill>
              </a:rPr>
              <a:t>4. </a:t>
            </a:r>
            <a:r>
              <a:rPr lang="ru-RU" b="1" dirty="0">
                <a:solidFill>
                  <a:srgbClr val="0066B3"/>
                </a:solidFill>
              </a:rPr>
              <a:t>  Подтверждение личности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60447" y="1954456"/>
            <a:ext cx="27003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1400" dirty="0">
                <a:solidFill>
                  <a:srgbClr val="0066B3"/>
                </a:solidFill>
              </a:rPr>
              <a:t>Если код подтверждения личности введен и успешно проверен, то Вам станут доступны все услуги на портале, а на странице Вашего личного кабинета появится отметка подтвержденной учетной записи! </a:t>
            </a:r>
            <a:r>
              <a:rPr lang="ru-RU" sz="1400" dirty="0" smtClean="0">
                <a:solidFill>
                  <a:srgbClr val="0066B3"/>
                </a:solidFill>
              </a:rPr>
              <a:t>Также </a:t>
            </a:r>
            <a:r>
              <a:rPr lang="ru-RU" sz="1400" dirty="0">
                <a:solidFill>
                  <a:srgbClr val="0066B3"/>
                </a:solidFill>
              </a:rPr>
              <a:t>Вам придет SMS-оповещение об успешном завершении процедуры. </a:t>
            </a:r>
            <a:endParaRPr kumimoji="0" lang="ru-RU" altLang="ru-RU" sz="1400" i="0" u="none" strike="noStrike" cap="none" normalizeH="0" baseline="0" dirty="0" smtClean="0">
              <a:ln>
                <a:noFill/>
              </a:ln>
              <a:solidFill>
                <a:srgbClr val="0066B3"/>
              </a:solidFill>
              <a:effectLst/>
            </a:endParaRPr>
          </a:p>
        </p:txBody>
      </p:sp>
      <p:pic>
        <p:nvPicPr>
          <p:cNvPr id="1026" name="Picture 2" descr="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57135"/>
            <a:ext cx="4889746" cy="29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16312" y="76225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Нормативное правовое регулирование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338745"/>
            <a:ext cx="81369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Указ </a:t>
            </a:r>
            <a:r>
              <a:rPr lang="ru-RU" sz="1100" b="1" dirty="0">
                <a:solidFill>
                  <a:srgbClr val="EE2F53"/>
                </a:solidFill>
              </a:rPr>
              <a:t>Президента Российской Федерации от 7 мая 2012 г. № 601 </a:t>
            </a:r>
            <a:r>
              <a:rPr lang="ru-RU" sz="1100" b="1" dirty="0">
                <a:solidFill>
                  <a:srgbClr val="0066B3"/>
                </a:solidFill>
              </a:rPr>
              <a:t>«Об основных направлениях совершенствования системы государственного управления»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Федеральный </a:t>
            </a:r>
            <a:r>
              <a:rPr lang="ru-RU" sz="1100" b="1" dirty="0">
                <a:solidFill>
                  <a:srgbClr val="EE2F53"/>
                </a:solidFill>
              </a:rPr>
              <a:t>закон от 9 февраля 2009 г. № 8­-ФЗ </a:t>
            </a:r>
            <a:r>
              <a:rPr lang="ru-RU" sz="1100" b="1" dirty="0">
                <a:solidFill>
                  <a:srgbClr val="0066B3"/>
                </a:solidFill>
              </a:rPr>
              <a:t>«Об обеспечении доступа к информации о деятельности государственных органов и органов местного самоуправления»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EE2F53"/>
                </a:solidFill>
              </a:rPr>
              <a:t> Федеральный </a:t>
            </a:r>
            <a:r>
              <a:rPr lang="ru-RU" sz="1100" b="1" dirty="0">
                <a:solidFill>
                  <a:srgbClr val="EE2F53"/>
                </a:solidFill>
              </a:rPr>
              <a:t>закон от 27 июля 2010 г. № 210­-ФЗ </a:t>
            </a:r>
            <a:r>
              <a:rPr lang="ru-RU" sz="1100" b="1" dirty="0">
                <a:solidFill>
                  <a:srgbClr val="0066B3"/>
                </a:solidFill>
              </a:rPr>
              <a:t>«Об организации предоставления государственных и муниципальных услуг в Российской Федерации» 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Постановление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</a:t>
            </a:r>
            <a:r>
              <a:rPr lang="ru-RU" sz="1100" b="1" dirty="0" smtClean="0">
                <a:solidFill>
                  <a:srgbClr val="EE2F53"/>
                </a:solidFill>
              </a:rPr>
              <a:t>от 8 </a:t>
            </a:r>
            <a:r>
              <a:rPr lang="ru-RU" sz="1100" b="1" dirty="0">
                <a:solidFill>
                  <a:srgbClr val="EE2F53"/>
                </a:solidFill>
              </a:rPr>
              <a:t>июня 2011 г. № 451 </a:t>
            </a:r>
            <a:r>
              <a:rPr lang="ru-RU" sz="1100" b="1" dirty="0">
                <a:solidFill>
                  <a:srgbClr val="0066B3"/>
                </a:solidFill>
              </a:rPr>
              <a:t>«Об инфраструктуре, обеспечивающей информационно-­технологическое взаимодействие информационных </a:t>
            </a:r>
            <a:r>
              <a:rPr lang="ru-RU" sz="1100" b="1" dirty="0" smtClean="0">
                <a:solidFill>
                  <a:srgbClr val="0066B3"/>
                </a:solidFill>
              </a:rPr>
              <a:t>систем, используемых </a:t>
            </a:r>
            <a:r>
              <a:rPr lang="ru-RU" sz="1100" b="1" dirty="0">
                <a:solidFill>
                  <a:srgbClr val="0066B3"/>
                </a:solidFill>
              </a:rPr>
              <a:t>для предоставления государственных и муниципальных услуг и исполнения государственных и муниципальных функций в электронной форме»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Постановление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от 24 октября 2011 г. № 861 </a:t>
            </a:r>
            <a:r>
              <a:rPr lang="ru-RU" sz="1100" b="1" dirty="0">
                <a:solidFill>
                  <a:srgbClr val="0066B3"/>
                </a:solidFill>
              </a:rPr>
              <a:t>«О федеральных государственных информационных системах, обеспечивающих предоставление в электронной форме государственных и муниципальных услуг (осуществление функций)»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Постановление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от 20 ноября 2012 г. № 1198 </a:t>
            </a:r>
            <a:r>
              <a:rPr lang="ru-RU" sz="1100" b="1" dirty="0">
                <a:solidFill>
                  <a:srgbClr val="0066B3"/>
                </a:solidFill>
              </a:rPr>
              <a:t>«О федеральной государственной информационной системе, обеспечивающей процесс досудебного (внесудебного) обжалования решений и действий (бездействия), совершенных при предоставлении государственных и муниципальных услуг»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Постановление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от 15 апреля 2014 г. № 313 </a:t>
            </a:r>
            <a:r>
              <a:rPr lang="ru-RU" sz="1100" b="1" dirty="0">
                <a:solidFill>
                  <a:srgbClr val="0066B3"/>
                </a:solidFill>
              </a:rPr>
              <a:t>«Об утверждении государственной программы Российской Федерации «Информационное общество (2011 - 2020 годы)»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Распоряжение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от 25 декабря 2013 г. № 2516­р </a:t>
            </a:r>
            <a:r>
              <a:rPr lang="ru-RU" sz="1100" b="1" dirty="0">
                <a:solidFill>
                  <a:srgbClr val="0066B3"/>
                </a:solidFill>
              </a:rPr>
              <a:t>«Об утверждении концепции развития механизмов предоставления государственных и муниципальных услуг в электронном виде»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b="1" dirty="0" smtClean="0">
                <a:solidFill>
                  <a:srgbClr val="0066B3"/>
                </a:solidFill>
              </a:rPr>
              <a:t> </a:t>
            </a:r>
            <a:r>
              <a:rPr lang="ru-RU" sz="1100" b="1" dirty="0" smtClean="0">
                <a:solidFill>
                  <a:srgbClr val="EE2F53"/>
                </a:solidFill>
              </a:rPr>
              <a:t>Распоряжение </a:t>
            </a:r>
            <a:r>
              <a:rPr lang="ru-RU" sz="1100" b="1" dirty="0">
                <a:solidFill>
                  <a:srgbClr val="EE2F53"/>
                </a:solidFill>
              </a:rPr>
              <a:t>Правительства Российской Федерации от 29 декабря 2014 г. № 2769­р</a:t>
            </a:r>
            <a:r>
              <a:rPr lang="ru-RU" sz="1100" b="1" dirty="0">
                <a:solidFill>
                  <a:srgbClr val="0066B3"/>
                </a:solidFill>
              </a:rPr>
              <a:t> «Об утверждении Концепции региональной информатизации»</a:t>
            </a:r>
            <a:endParaRPr lang="ru-RU" sz="1100" b="1" dirty="0">
              <a:solidFill>
                <a:srgbClr val="0066B3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47</a:t>
            </a:fld>
            <a:endParaRPr lang="ru-RU"/>
          </a:p>
        </p:txBody>
      </p:sp>
      <p:pic>
        <p:nvPicPr>
          <p:cNvPr id="4" name="Picture 2" descr="http://liptorg-cp.ru/wp-content/uploads/2016/06/Gosuslugi-proshhe-chem-kazhetsya-800x4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32202" r="25032" b="15310"/>
          <a:stretch/>
        </p:blipFill>
        <p:spPr bwMode="auto">
          <a:xfrm>
            <a:off x="2195736" y="1563638"/>
            <a:ext cx="4824536" cy="28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324"/>
          <a:stretch/>
        </p:blipFill>
        <p:spPr>
          <a:xfrm>
            <a:off x="251520" y="1275606"/>
            <a:ext cx="2016224" cy="358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016" y="716091"/>
            <a:ext cx="682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Госуслуги</a:t>
            </a:r>
            <a:r>
              <a:rPr lang="ru-RU" sz="2400" b="1" dirty="0" smtClean="0">
                <a:solidFill>
                  <a:schemeClr val="bg1"/>
                </a:solidFill>
              </a:rPr>
              <a:t> в вашем смартфоне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1328"/>
            <a:ext cx="1576493" cy="454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628" y="103334"/>
            <a:ext cx="1902579" cy="3836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505" y="3068537"/>
            <a:ext cx="4399361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889" y="1270233"/>
            <a:ext cx="4752527" cy="15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71550"/>
            <a:ext cx="4897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ОКАЗАНИЕ УСЛУГ ЧЕРЕЗ МОБИЛЬНЫЕ ПРИЛОЖЕНИЯ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b="5284"/>
          <a:stretch/>
        </p:blipFill>
        <p:spPr>
          <a:xfrm>
            <a:off x="346673" y="1564182"/>
            <a:ext cx="1978563" cy="35793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18" y="1999192"/>
            <a:ext cx="1526532" cy="26642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707248"/>
            <a:ext cx="1887281" cy="33633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00841" y="119485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66B3"/>
                </a:solidFill>
              </a:rPr>
              <a:t>Электронный дневник</a:t>
            </a:r>
            <a:endParaRPr lang="ru-RU" b="1" u="sng" dirty="0">
              <a:solidFill>
                <a:srgbClr val="0066B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168" y="1194850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0066B3"/>
                </a:solidFill>
              </a:rPr>
              <a:t>Запись к врачу</a:t>
            </a:r>
            <a:endParaRPr lang="ru-RU" b="1" u="sng" dirty="0">
              <a:solidFill>
                <a:srgbClr val="0066B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54" y="1558104"/>
            <a:ext cx="1994891" cy="3546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95" y="1600916"/>
            <a:ext cx="1961416" cy="3486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771550"/>
            <a:ext cx="4804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ЗАПИСЬ НА ПРИЕМ К ВРАЧУ ЧЕРЕЗ НОВЫЕ СЕРВИСЫ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35" y="1461154"/>
            <a:ext cx="1994891" cy="3546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03966"/>
            <a:ext cx="1961416" cy="3486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91" y="3709340"/>
            <a:ext cx="4067175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735533"/>
            <a:ext cx="415049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прием к врачу </a:t>
            </a:r>
            <a:r>
              <a:rPr lang="ru-RU" dirty="0" smtClean="0"/>
              <a:t>через портал госуслуг </a:t>
            </a:r>
          </a:p>
          <a:p>
            <a:r>
              <a:rPr lang="ru-RU" dirty="0" smtClean="0"/>
              <a:t>в 2018 году уже записалось </a:t>
            </a:r>
          </a:p>
          <a:p>
            <a:r>
              <a:rPr lang="ru-RU" dirty="0" smtClean="0"/>
              <a:t> </a:t>
            </a:r>
            <a:r>
              <a:rPr lang="ru-RU" sz="4000" b="1" dirty="0">
                <a:solidFill>
                  <a:srgbClr val="EE2F53"/>
                </a:solidFill>
              </a:rPr>
              <a:t>2</a:t>
            </a:r>
            <a:r>
              <a:rPr lang="ru-RU" sz="4000" b="1" dirty="0" smtClean="0">
                <a:solidFill>
                  <a:srgbClr val="EE2F53"/>
                </a:solidFill>
              </a:rPr>
              <a:t>7 618 </a:t>
            </a:r>
            <a:r>
              <a:rPr lang="ru-RU" dirty="0" smtClean="0"/>
              <a:t>человек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97560"/>
            <a:ext cx="1052106" cy="5541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72003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УСЛУГИ ГОСТЕХНАДЗОРА НСО В МОБИЛЬНОМ ПРИЛОЖЕНИИ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14972"/>
            <a:ext cx="2160240" cy="3840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42" y="1214972"/>
            <a:ext cx="2144236" cy="3811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1202526"/>
            <a:ext cx="2160240" cy="38404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80167-EBF8-424B-A5AA-93D16863E75F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73068"/>
            <a:ext cx="7493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518" y="123478"/>
            <a:ext cx="639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E2F53"/>
                </a:solidFill>
              </a:rPr>
              <a:t>НОВЫЕ </a:t>
            </a:r>
            <a:r>
              <a:rPr lang="ru-RU" b="1" dirty="0" smtClean="0">
                <a:solidFill>
                  <a:srgbClr val="EE2F53"/>
                </a:solidFill>
              </a:rPr>
              <a:t>ВОЗМОЖНОСТИ И СЕРВИСЫ </a:t>
            </a:r>
            <a:r>
              <a:rPr lang="ru-RU" b="1" dirty="0">
                <a:solidFill>
                  <a:srgbClr val="EE2F53"/>
                </a:solidFill>
              </a:rPr>
              <a:t>ДЛЯ ГРАЖДАН</a:t>
            </a:r>
            <a:endParaRPr lang="ru-RU" b="1" dirty="0">
              <a:solidFill>
                <a:srgbClr val="0066B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051" y="1209297"/>
            <a:ext cx="4876226" cy="560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191" y="1782640"/>
            <a:ext cx="7490274" cy="31653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11" y="1198235"/>
            <a:ext cx="1851670" cy="18516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7584" y="72003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НОВЫЕ УСЛУГИ ГОСТЕХНАДЗОРА НСО НА ГОСУСЛУГАХ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1260</Words>
  <Application>Microsoft Office PowerPoint</Application>
  <PresentationFormat>Экран (16:9)</PresentationFormat>
  <Paragraphs>301</Paragraphs>
  <Slides>47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7" baseType="lpstr">
      <vt:lpstr>Arial</vt:lpstr>
      <vt:lpstr>Arial Narrow</vt:lpstr>
      <vt:lpstr>Calibri</vt:lpstr>
      <vt:lpstr>ekibastuz</vt:lpstr>
      <vt:lpstr>Helvetica Neue</vt:lpstr>
      <vt:lpstr>PT Sans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Сарнова Юлия Викторовна</cp:lastModifiedBy>
  <cp:revision>71</cp:revision>
  <dcterms:created xsi:type="dcterms:W3CDTF">2016-11-07T06:26:24Z</dcterms:created>
  <dcterms:modified xsi:type="dcterms:W3CDTF">2018-09-11T11:13:10Z</dcterms:modified>
</cp:coreProperties>
</file>