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56" r:id="rId1"/>
    <p:sldMasterId id="2147483768" r:id="rId2"/>
    <p:sldMasterId id="2147483780" r:id="rId3"/>
  </p:sldMasterIdLst>
  <p:notesMasterIdLst>
    <p:notesMasterId r:id="rId38"/>
  </p:notesMasterIdLst>
  <p:sldIdLst>
    <p:sldId id="369" r:id="rId4"/>
    <p:sldId id="257" r:id="rId5"/>
    <p:sldId id="264" r:id="rId6"/>
    <p:sldId id="298" r:id="rId7"/>
    <p:sldId id="283" r:id="rId8"/>
    <p:sldId id="357" r:id="rId9"/>
    <p:sldId id="372" r:id="rId10"/>
    <p:sldId id="405" r:id="rId11"/>
    <p:sldId id="407" r:id="rId12"/>
    <p:sldId id="402" r:id="rId13"/>
    <p:sldId id="374" r:id="rId14"/>
    <p:sldId id="409" r:id="rId15"/>
    <p:sldId id="408" r:id="rId16"/>
    <p:sldId id="375" r:id="rId17"/>
    <p:sldId id="399" r:id="rId18"/>
    <p:sldId id="401" r:id="rId19"/>
    <p:sldId id="410" r:id="rId20"/>
    <p:sldId id="412" r:id="rId21"/>
    <p:sldId id="389" r:id="rId22"/>
    <p:sldId id="390" r:id="rId23"/>
    <p:sldId id="381" r:id="rId24"/>
    <p:sldId id="380" r:id="rId25"/>
    <p:sldId id="403" r:id="rId26"/>
    <p:sldId id="406" r:id="rId27"/>
    <p:sldId id="393" r:id="rId28"/>
    <p:sldId id="395" r:id="rId29"/>
    <p:sldId id="396" r:id="rId30"/>
    <p:sldId id="397" r:id="rId31"/>
    <p:sldId id="404" r:id="rId32"/>
    <p:sldId id="317" r:id="rId33"/>
    <p:sldId id="368" r:id="rId34"/>
    <p:sldId id="322" r:id="rId35"/>
    <p:sldId id="388" r:id="rId36"/>
    <p:sldId id="261" r:id="rId37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 showScrollbar="0"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803" autoAdjust="0"/>
  </p:normalViewPr>
  <p:slideViewPr>
    <p:cSldViewPr>
      <p:cViewPr>
        <p:scale>
          <a:sx n="112" d="100"/>
          <a:sy n="112" d="100"/>
        </p:scale>
        <p:origin x="-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A73DA5A7-26C6-4895-888B-6A59F47089EB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4C1455D9-3334-438C-B90B-264B3F2B80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7203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455D9-3334-438C-B90B-264B3F2B80E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300" dirty="0" smtClean="0">
                <a:latin typeface="Times New Roman"/>
                <a:ea typeface="Times New Roman"/>
                <a:cs typeface="Times New Roman"/>
              </a:rPr>
              <a:t> Обслуживание населения по перевозке пассажиров осуществляет МУП «</a:t>
            </a:r>
            <a:r>
              <a:rPr lang="ru-RU" sz="1300" dirty="0" err="1" smtClean="0">
                <a:latin typeface="Times New Roman"/>
                <a:ea typeface="Times New Roman"/>
                <a:cs typeface="Times New Roman"/>
              </a:rPr>
              <a:t>КомАвто</a:t>
            </a:r>
            <a:r>
              <a:rPr lang="ru-RU" sz="1300" dirty="0" smtClean="0">
                <a:latin typeface="Times New Roman"/>
                <a:ea typeface="Times New Roman"/>
                <a:cs typeface="Times New Roman"/>
              </a:rPr>
              <a:t>», график маршрутов движения согласован. Остановки установлены в п. Поповка, п. Осиновка. В 2017 году был косметический ремонт остановок.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455D9-3334-438C-B90B-264B3F2B80EE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6988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91385A9-AD8C-40AF-BED6-9125CADA2324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CB766D8-9CBD-405C-A8D6-8C69FB8C5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1385A9-AD8C-40AF-BED6-9125CADA2324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B766D8-9CBD-405C-A8D6-8C69FB8C5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1385A9-AD8C-40AF-BED6-9125CADA2324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B766D8-9CBD-405C-A8D6-8C69FB8C5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C46E04-E26A-44C8-844B-AD9FEA26FAF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1078899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8AC8FE-7BF5-4457-AF51-1B77CBB043C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7992060"/>
      </p:ext>
    </p:extLst>
  </p:cSld>
  <p:clrMapOvr>
    <a:masterClrMapping/>
  </p:clrMapOvr>
  <p:transition advTm="5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888991-49CA-4719-9DBA-B8FA053A4D2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4928330"/>
      </p:ext>
    </p:extLst>
  </p:cSld>
  <p:clrMapOvr>
    <a:masterClrMapping/>
  </p:clrMapOvr>
  <p:transition advTm="5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69315F-887C-40EB-B5A7-AC71AC40A9B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184039"/>
      </p:ext>
    </p:extLst>
  </p:cSld>
  <p:clrMapOvr>
    <a:masterClrMapping/>
  </p:clrMapOvr>
  <p:transition advTm="5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AA6FC6-8418-485F-936C-708F8D508D1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4330290"/>
      </p:ext>
    </p:extLst>
  </p:cSld>
  <p:clrMapOvr>
    <a:masterClrMapping/>
  </p:clrMapOvr>
  <p:transition advTm="5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18F537-E9C6-4DBF-9F2D-61B177F89F7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0765166"/>
      </p:ext>
    </p:extLst>
  </p:cSld>
  <p:clrMapOvr>
    <a:masterClrMapping/>
  </p:clrMapOvr>
  <p:transition advTm="5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FC8E7C-1812-4E3A-BCBE-518EC7150CC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693926"/>
      </p:ext>
    </p:extLst>
  </p:cSld>
  <p:clrMapOvr>
    <a:masterClrMapping/>
  </p:clrMapOvr>
  <p:transition advTm="5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3889D6-759B-4306-BD1A-0EDB91EF0C0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3496730"/>
      </p:ext>
    </p:extLst>
  </p:cSld>
  <p:clrMapOvr>
    <a:masterClrMapping/>
  </p:clrMapOvr>
  <p:transition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1385A9-AD8C-40AF-BED6-9125CADA2324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B766D8-9CBD-405C-A8D6-8C69FB8C5A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146D50-1785-438E-8805-58E28542FE0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929736"/>
      </p:ext>
    </p:extLst>
  </p:cSld>
  <p:clrMapOvr>
    <a:masterClrMapping/>
  </p:clrMapOvr>
  <p:transition advTm="5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3CB93C-FEBA-4FB0-BE2C-E9A5424BB38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7458632"/>
      </p:ext>
    </p:extLst>
  </p:cSld>
  <p:clrMapOvr>
    <a:masterClrMapping/>
  </p:clrMapOvr>
  <p:transition advTm="5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50D653-D4ED-4DFA-8246-AA2031D97B9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6791520"/>
      </p:ext>
    </p:extLst>
  </p:cSld>
  <p:clrMapOvr>
    <a:masterClrMapping/>
  </p:clrMapOvr>
  <p:transition advTm="5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C46E04-E26A-44C8-844B-AD9FEA26FAF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1078899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8AC8FE-7BF5-4457-AF51-1B77CBB043C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7992060"/>
      </p:ext>
    </p:extLst>
  </p:cSld>
  <p:clrMapOvr>
    <a:masterClrMapping/>
  </p:clrMapOvr>
  <p:transition advTm="5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888991-49CA-4719-9DBA-B8FA053A4D2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4928330"/>
      </p:ext>
    </p:extLst>
  </p:cSld>
  <p:clrMapOvr>
    <a:masterClrMapping/>
  </p:clrMapOvr>
  <p:transition advTm="5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69315F-887C-40EB-B5A7-AC71AC40A9B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184039"/>
      </p:ext>
    </p:extLst>
  </p:cSld>
  <p:clrMapOvr>
    <a:masterClrMapping/>
  </p:clrMapOvr>
  <p:transition advTm="5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AA6FC6-8418-485F-936C-708F8D508D1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4330290"/>
      </p:ext>
    </p:extLst>
  </p:cSld>
  <p:clrMapOvr>
    <a:masterClrMapping/>
  </p:clrMapOvr>
  <p:transition advTm="5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18F537-E9C6-4DBF-9F2D-61B177F89F7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0765166"/>
      </p:ext>
    </p:extLst>
  </p:cSld>
  <p:clrMapOvr>
    <a:masterClrMapping/>
  </p:clrMapOvr>
  <p:transition advTm="5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FC8E7C-1812-4E3A-BCBE-518EC7150CC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693926"/>
      </p:ext>
    </p:extLst>
  </p:cSld>
  <p:clrMapOvr>
    <a:masterClrMapping/>
  </p:clrMapOvr>
  <p:transition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1385A9-AD8C-40AF-BED6-9125CADA2324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B766D8-9CBD-405C-A8D6-8C69FB8C5A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3889D6-759B-4306-BD1A-0EDB91EF0C0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3496730"/>
      </p:ext>
    </p:extLst>
  </p:cSld>
  <p:clrMapOvr>
    <a:masterClrMapping/>
  </p:clrMapOvr>
  <p:transition advTm="5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146D50-1785-438E-8805-58E28542FE0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929736"/>
      </p:ext>
    </p:extLst>
  </p:cSld>
  <p:clrMapOvr>
    <a:masterClrMapping/>
  </p:clrMapOvr>
  <p:transition advTm="5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3CB93C-FEBA-4FB0-BE2C-E9A5424BB38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7458632"/>
      </p:ext>
    </p:extLst>
  </p:cSld>
  <p:clrMapOvr>
    <a:masterClrMapping/>
  </p:clrMapOvr>
  <p:transition advTm="5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50D653-D4ED-4DFA-8246-AA2031D97B9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6791520"/>
      </p:ext>
    </p:extLst>
  </p:cSld>
  <p:clrMapOvr>
    <a:masterClrMapping/>
  </p:clrMapOvr>
  <p:transition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1385A9-AD8C-40AF-BED6-9125CADA2324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B766D8-9CBD-405C-A8D6-8C69FB8C5A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1385A9-AD8C-40AF-BED6-9125CADA2324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B766D8-9CBD-405C-A8D6-8C69FB8C5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1385A9-AD8C-40AF-BED6-9125CADA2324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B766D8-9CBD-405C-A8D6-8C69FB8C5A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1385A9-AD8C-40AF-BED6-9125CADA2324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B766D8-9CBD-405C-A8D6-8C69FB8C5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91385A9-AD8C-40AF-BED6-9125CADA2324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B766D8-9CBD-405C-A8D6-8C69FB8C5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91385A9-AD8C-40AF-BED6-9125CADA2324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CB766D8-9CBD-405C-A8D6-8C69FB8C5A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91385A9-AD8C-40AF-BED6-9125CADA2324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CB766D8-9CBD-405C-A8D6-8C69FB8C5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 advClick="0" advTm="10000">
    <p:zoom dir="in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D596DB1-60A2-49FA-AB70-ED2836BA1291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426192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D596DB1-60A2-49FA-AB70-ED2836BA1291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426192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ClrTx/>
              <a:buSzTx/>
              <a:buNone/>
            </a:pPr>
            <a:endParaRPr lang="ru-RU" sz="3600" b="1" dirty="0" smtClean="0">
              <a:solidFill>
                <a:srgbClr val="0070C0"/>
              </a:solidFill>
            </a:endParaRPr>
          </a:p>
          <a:p>
            <a:pPr marL="0" indent="0" algn="ctr">
              <a:spcBef>
                <a:spcPts val="0"/>
              </a:spcBef>
              <a:buClrTx/>
              <a:buSzTx/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Отчет </a:t>
            </a:r>
            <a:r>
              <a:rPr lang="ru-RU" sz="3600" b="1" dirty="0">
                <a:solidFill>
                  <a:srgbClr val="0070C0"/>
                </a:solidFill>
              </a:rPr>
              <a:t>Главы Знаменского сельсовета Карасукского района  Новосибирской области о результатах своей деятельности и деятельности администрации за </a:t>
            </a:r>
            <a:r>
              <a:rPr lang="ru-RU" sz="3600" b="1" dirty="0" smtClean="0">
                <a:solidFill>
                  <a:srgbClr val="0070C0"/>
                </a:solidFill>
              </a:rPr>
              <a:t>2019 год.</a:t>
            </a:r>
            <a:endParaRPr lang="ru-RU" sz="3600" dirty="0">
              <a:solidFill>
                <a:srgbClr val="0070C0"/>
              </a:solidFill>
            </a:endParaRP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endParaRPr lang="ru-RU" sz="3600" b="1" cap="all" dirty="0" smtClean="0">
              <a:ln w="9000" cmpd="sng">
                <a:solidFill>
                  <a:srgbClr val="39639D">
                    <a:shade val="50000"/>
                    <a:satMod val="120000"/>
                  </a:srgb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4338" name="Picture 2" descr="C:\Users\РАБОТА\Desktop\отчет\image (24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5728"/>
            <a:ext cx="4126556" cy="2786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Содержимое 4" descr="C:\Documents and Settings\Windows\Рабочий стол\фото к отчету\IMG-20200117-WA001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85728"/>
            <a:ext cx="428628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Windows\Рабочий стол\фото к отчету\IMG-20200117-WA00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43248"/>
            <a:ext cx="4214810" cy="3250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Windows\Рабочий стол\фото к отчету\IMG-20200117-WA001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143248"/>
            <a:ext cx="35719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01572274"/>
      </p:ext>
    </p:extLst>
  </p:cSld>
  <p:clrMapOvr>
    <a:masterClrMapping/>
  </p:clrMapOvr>
  <p:transition advClick="0" advTm="10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В сфере культуры работают 2 клуба: клуб поселка Осиновка, в поселке Поповка расположен в здании сельсовета, библиотека поселка Поповка, которая переехала в здание детского сада. Имеется стадион, при школе работает спортивный зал.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C:\Documents and Settings\Windows\Рабочий стол\фото к отчету\i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2588680" cy="1804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Windows\Рабочий стол\фото к отчету\i (1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1500174"/>
            <a:ext cx="231457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Windows\Рабочий стол\фото к отчету\i (5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9" y="3500439"/>
            <a:ext cx="271464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Documents and Settings\Windows\Рабочий стол\фото к отчету\i (7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3500438"/>
            <a:ext cx="314327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Windows\Рабочий стол\фото к отчету\i (12)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1428736"/>
            <a:ext cx="228601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Documents and Settings\Windows\Рабочий стол\фото к отчету\i (13)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3571876"/>
            <a:ext cx="21812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34262553"/>
      </p:ext>
    </p:extLst>
  </p:cSld>
  <p:clrMapOvr>
    <a:masterClrMapping/>
  </p:clrMapOvr>
  <p:transition spd="slow" advClick="0" advTm="10000">
    <p:zoom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Совет ветеранов.</a:t>
            </a:r>
            <a:r>
              <a:rPr lang="ru-RU" sz="4000" dirty="0">
                <a:effectLst/>
                <a:latin typeface="Times New Roman"/>
                <a:ea typeface="Times New Roman"/>
              </a:rPr>
              <a:t/>
            </a:r>
            <a:br>
              <a:rPr lang="ru-RU" sz="4000" dirty="0">
                <a:effectLst/>
                <a:latin typeface="Times New Roman"/>
                <a:ea typeface="Times New Roman"/>
              </a:rPr>
            </a:b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РАБОТА\Downloads\DSC004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928670"/>
            <a:ext cx="4071966" cy="252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8068" name="Picture 4" descr="C:\Documents and Settings\Windows\Мои документы\DSC0060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928670"/>
            <a:ext cx="3429024" cy="2571768"/>
          </a:xfrm>
          <a:prstGeom prst="rect">
            <a:avLst/>
          </a:prstGeom>
          <a:noFill/>
        </p:spPr>
      </p:pic>
      <p:pic>
        <p:nvPicPr>
          <p:cNvPr id="88069" name="Picture 5" descr="C:\Documents and Settings\Windows\Мои документы\DSC023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588977"/>
            <a:ext cx="4358187" cy="3269023"/>
          </a:xfrm>
          <a:prstGeom prst="rect">
            <a:avLst/>
          </a:prstGeom>
          <a:noFill/>
        </p:spPr>
      </p:pic>
      <p:pic>
        <p:nvPicPr>
          <p:cNvPr id="88070" name="Picture 6" descr="C:\Documents and Settings\Windows\Рабочий стол\фото к отчету\DSCN70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643314"/>
            <a:ext cx="3405587" cy="255439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zoom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sz="4400" dirty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Физическая культура и </a:t>
            </a:r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спорт.</a:t>
            </a:r>
            <a:r>
              <a:rPr lang="ru-RU" sz="3600" dirty="0"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Times New Roman"/>
                <a:cs typeface="Times New Roman"/>
              </a:rPr>
              <a:t/>
            </a:r>
            <a:br>
              <a:rPr lang="ru-RU" sz="3600" dirty="0"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Times New Roman"/>
                <a:cs typeface="Times New Roman"/>
              </a:rPr>
            </a:br>
            <a:endParaRPr lang="ru-RU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Picture 1" descr="C:\Documents and Settings\Windows\Рабочий стол\фото к отчету\sport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1785926"/>
            <a:ext cx="4191029" cy="3143272"/>
          </a:xfrm>
          <a:prstGeom prst="rect">
            <a:avLst/>
          </a:prstGeom>
          <a:noFill/>
        </p:spPr>
      </p:pic>
      <p:pic>
        <p:nvPicPr>
          <p:cNvPr id="2050" name="Picture 2" descr="C:\Documents and Settings\Windows\Рабочий стол\фото к отчету\sport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5" y="1785926"/>
            <a:ext cx="4349181" cy="314327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zoom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ctr">
              <a:buNone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 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 </a:t>
            </a:r>
            <a:r>
              <a:rPr lang="ru-RU" sz="2000" dirty="0" smtClean="0"/>
              <a:t>Участие в инициативном </a:t>
            </a:r>
            <a:r>
              <a:rPr lang="ru-RU" sz="2000" dirty="0" err="1" smtClean="0"/>
              <a:t>бюджетировании</a:t>
            </a:r>
            <a:r>
              <a:rPr lang="ru-RU" sz="2000" dirty="0" smtClean="0"/>
              <a:t>: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1)Детская площадка в п. Осиновка 2018 год</a:t>
            </a:r>
            <a:br>
              <a:rPr lang="ru-RU" sz="1600" dirty="0" smtClean="0"/>
            </a:br>
            <a:r>
              <a:rPr lang="ru-RU" sz="1600" dirty="0" smtClean="0"/>
              <a:t>2) Ограждение кладбища п. Поповка 2019 год</a:t>
            </a:r>
            <a:r>
              <a:rPr lang="ru-RU" sz="3600" dirty="0">
                <a:effectLst/>
                <a:latin typeface="Calibri"/>
                <a:ea typeface="Times New Roman"/>
                <a:cs typeface="Times New Roman"/>
              </a:rPr>
              <a:t/>
            </a:r>
            <a:br>
              <a:rPr lang="ru-RU" sz="3600" dirty="0">
                <a:effectLst/>
                <a:latin typeface="Calibri"/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4" name="Рисунок 3" descr="C:\Documents and Settings\Windows\Рабочий стол\конкурс\ОТЧЕТ детская площадка\Фото\Карасукский район Знаменский сельсовет 2018..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214422"/>
            <a:ext cx="264320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Windows\Рабочий стол\конкурс\ОТЧЕТ детская площадка\Фото\Карасукский район Знаменский сельсовет 201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214422"/>
            <a:ext cx="264320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Windows\Рабочий стол\конкурс\ОТЧЕТ детская площадка\Фото\Карасукский район Знаменский сельсовет 2018. 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1214422"/>
            <a:ext cx="264320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Documents and Settings\Windows\Рабочий стол\фото к отчету\IMG_20191111_14143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3786190"/>
            <a:ext cx="264320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Documents and Settings\Windows\Рабочий стол\фото к отчету\IMG_20191111_14144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3786190"/>
            <a:ext cx="264320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Windows\Рабочий стол\фото к отчету\IMG_20191111_141345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2198" y="3786190"/>
            <a:ext cx="264320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24427917"/>
      </p:ext>
    </p:extLst>
  </p:cSld>
  <p:clrMapOvr>
    <a:masterClrMapping/>
  </p:clrMapOvr>
  <p:transition spd="slow" advClick="0" advTm="10000"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285728"/>
            <a:ext cx="60722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           Субботник на кладбище</a:t>
            </a:r>
            <a:endParaRPr lang="ru-RU" dirty="0"/>
          </a:p>
        </p:txBody>
      </p:sp>
      <p:pic>
        <p:nvPicPr>
          <p:cNvPr id="7" name="Рисунок 6" descr="C:\Documents and Settings\Windows\Рабочий стол\фото к отчету\IMG-20191014-WA00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714356"/>
            <a:ext cx="378621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Documents and Settings\Windows\Рабочий стол\фото к отчету\IMG-20191014-WA00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928670"/>
            <a:ext cx="3357586" cy="4929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zoom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C:\Documents and Settings\Windows\Рабочий стол\фото к отчету\IMG-20191014-WA00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571480"/>
            <a:ext cx="6465139" cy="862018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zoom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ФАП в п. Поповка.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3794" name="Picture 2" descr="C:\Users\РАБОТА\Desktop\отчет\image (17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428736"/>
            <a:ext cx="8653401" cy="557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81265372"/>
      </p:ext>
    </p:extLst>
  </p:cSld>
  <p:clrMapOvr>
    <a:masterClrMapping/>
  </p:clrMapOvr>
  <p:transition spd="slow" advClick="0" advTm="10000">
    <p:zoom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>
                <a:solidFill>
                  <a:schemeClr val="bg2">
                    <a:lumMod val="25000"/>
                  </a:schemeClr>
                </a:solidFill>
              </a:rPr>
              <a:t>Почта п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. Поповка.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Содержимое 4" descr="C:\DOCUME~1\Windows\LOCALS~1\Temp\Rar$DR31.344\IMG-20190327-WA001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428736"/>
            <a:ext cx="657229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81265372"/>
      </p:ext>
    </p:extLst>
  </p:cSld>
  <p:clrMapOvr>
    <a:masterClrMapping/>
  </p:clrMapOvr>
  <p:transition spd="slow" advClick="0" advTm="10000">
    <p:zoom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85786" y="-17938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 smtClean="0">
              <a:solidFill>
                <a:prstClr val="black"/>
              </a:solidFill>
            </a:endParaRPr>
          </a:p>
          <a:p>
            <a:pPr lvl="0"/>
            <a:endParaRPr lang="ru-RU" dirty="0" smtClean="0">
              <a:solidFill>
                <a:prstClr val="black"/>
              </a:solidFill>
            </a:endParaRP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Сделано ограждение возле пешеходных переходов школы и детского сада. 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9" name="Рисунок 8" descr="C:\Documents and Settings\Windows\Рабочий стол\фото к отчету\P90919-11363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071546"/>
            <a:ext cx="4500594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Windows\Рабочий стол\фото к отчету\P90919-11365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071546"/>
            <a:ext cx="3714775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фото\родник\20090523-IMGP13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857364"/>
            <a:ext cx="3619504" cy="20272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857224" y="428604"/>
            <a:ext cx="8043890" cy="1285884"/>
          </a:xfrm>
          <a:noFill/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4"/>
                </a:solidFill>
                <a:latin typeface="Monotype Corsiva" pitchFamily="66" charset="0"/>
                <a:cs typeface="Times New Roman" pitchFamily="18" charset="0"/>
              </a:rPr>
              <a:t>Администрация Знаменского сельсовета.</a:t>
            </a:r>
            <a:endParaRPr lang="ru-RU" sz="3600" b="1" dirty="0">
              <a:solidFill>
                <a:schemeClr val="accent4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3074" name="Picture 2" descr="http://menzelinsk.tatarstan.ru/file/%D0%90%D1%82%D1%80%D1%8F%D0%BA%D0%BB%D0%B5%281%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857364"/>
            <a:ext cx="3409950" cy="42148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6" name="Рисунок 5" descr="P1030319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57158" y="1357298"/>
            <a:ext cx="3571900" cy="47863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 descr="DSC00735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4286248" y="1214422"/>
            <a:ext cx="4143404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Picture 2" descr="C:\Users\РАБОТА\Desktop\отчет\image (34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141" y="1222971"/>
            <a:ext cx="3759934" cy="494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РАБОТА\Desktop\отчет\Администрация Знаменского сельсовета (2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2" y="1136602"/>
            <a:ext cx="4016311" cy="2701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РАБОТА\Desktop\отчет\image (10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4286256"/>
            <a:ext cx="4230626" cy="2357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Documents and Settings\Windows\Рабочий стол\фото к отчету\i (16)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3857628"/>
            <a:ext cx="3857652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8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Documents and Settings\Windows\Рабочий стол\фото к отчету\P90919-11383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28604"/>
            <a:ext cx="3857652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Documents and Settings\Windows\Рабочий стол\фото к отчету\P90919-11364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428604"/>
            <a:ext cx="4214842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zoom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357166"/>
            <a:ext cx="7429552" cy="1143008"/>
          </a:xfrm>
        </p:spPr>
        <p:txBody>
          <a:bodyPr>
            <a:normAutofit/>
          </a:bodyPr>
          <a:lstStyle/>
          <a:p>
            <a:pPr lvl="0"/>
            <a:r>
              <a:rPr lang="ru-RU" sz="2000" dirty="0" smtClean="0"/>
              <a:t>Был произведен капитальный ремонт памятников в п. Поповка и п. Осиновка.</a:t>
            </a:r>
            <a:endParaRPr lang="ru-RU" sz="2000" dirty="0"/>
          </a:p>
        </p:txBody>
      </p:sp>
      <p:pic>
        <p:nvPicPr>
          <p:cNvPr id="27649" name="Picture 1" descr="C:\Documents and Settings\Windows\Рабочий стол\фото к отчету\IMG-20190927-WA00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1500174"/>
            <a:ext cx="3857653" cy="5143536"/>
          </a:xfrm>
          <a:prstGeom prst="rect">
            <a:avLst/>
          </a:prstGeom>
          <a:noFill/>
        </p:spPr>
      </p:pic>
      <p:pic>
        <p:nvPicPr>
          <p:cNvPr id="27650" name="Picture 2" descr="C:\Documents and Settings\Windows\Рабочий стол\фото к отчету\IMG-20190927-WA00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285860"/>
            <a:ext cx="3786188" cy="59054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97812384"/>
      </p:ext>
    </p:extLst>
  </p:cSld>
  <p:clrMapOvr>
    <a:masterClrMapping/>
  </p:clrMapOvr>
  <p:transition spd="slow" advClick="0" advTm="10000">
    <p:zoom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26626" name="Picture 2" descr="C:\Documents and Settings\Windows\Рабочий стол\фото к отчету\IMG-20190927-WA0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785794"/>
            <a:ext cx="7524802" cy="5643602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2583517"/>
      </p:ext>
    </p:extLst>
  </p:cSld>
  <p:clrMapOvr>
    <a:masterClrMapping/>
  </p:clrMapOvr>
  <p:transition spd="slow" advClick="0" advTm="10000">
    <p:zoom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pPr lvl="0"/>
            <a:r>
              <a:rPr lang="ru-RU" sz="1600" dirty="0" smtClean="0"/>
              <a:t>Окрашена </a:t>
            </a:r>
            <a:r>
              <a:rPr lang="ru-RU" sz="1600" dirty="0" err="1" smtClean="0"/>
              <a:t>стелла</a:t>
            </a:r>
            <a:r>
              <a:rPr lang="ru-RU" sz="1600" dirty="0" smtClean="0"/>
              <a:t> жителями п. Осиновка  </a:t>
            </a:r>
            <a:r>
              <a:rPr lang="ru-RU" sz="1600" smtClean="0"/>
              <a:t>на въезде </a:t>
            </a:r>
            <a:r>
              <a:rPr lang="ru-RU" sz="1600" dirty="0" smtClean="0"/>
              <a:t>Знаменский сельсовет.</a:t>
            </a:r>
            <a:br>
              <a:rPr lang="ru-RU" sz="1600" dirty="0" smtClean="0"/>
            </a:br>
            <a:endParaRPr lang="ru-RU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Содержимое 4" descr="C:\Documents and Settings\Windows\Рабочий стол\фото к отчету\i (17)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335758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Windows\Рабочий стол\фото к отчету\i (1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786190"/>
            <a:ext cx="2709286" cy="2928958"/>
          </a:xfrm>
          <a:prstGeom prst="rect">
            <a:avLst/>
          </a:prstGeom>
          <a:noFill/>
        </p:spPr>
      </p:pic>
      <p:pic>
        <p:nvPicPr>
          <p:cNvPr id="1027" name="Picture 3" descr="C:\Documents and Settings\Windows\Рабочий стол\фото к отчету\i (19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7" y="785794"/>
            <a:ext cx="2250297" cy="3000396"/>
          </a:xfrm>
          <a:prstGeom prst="rect">
            <a:avLst/>
          </a:prstGeom>
          <a:noFill/>
        </p:spPr>
      </p:pic>
      <p:pic>
        <p:nvPicPr>
          <p:cNvPr id="1028" name="Picture 4" descr="C:\Documents and Settings\Windows\Рабочий стол\фото к отчету\i (20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785794"/>
            <a:ext cx="2428892" cy="30480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61091323"/>
      </p:ext>
    </p:extLst>
  </p:cSld>
  <p:clrMapOvr>
    <a:masterClrMapping/>
  </p:clrMapOvr>
  <p:transition spd="slow" advClick="0" advTm="10000">
    <p:zoom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285728"/>
            <a:ext cx="60722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       Суботники организаций</a:t>
            </a:r>
            <a:endParaRPr lang="ru-RU" dirty="0"/>
          </a:p>
        </p:txBody>
      </p:sp>
      <p:pic>
        <p:nvPicPr>
          <p:cNvPr id="3074" name="Picture 2" descr="G:\DCIM\133___04\IMG_0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3600000" cy="2700000"/>
          </a:xfrm>
          <a:prstGeom prst="rect">
            <a:avLst/>
          </a:prstGeom>
          <a:noFill/>
        </p:spPr>
      </p:pic>
      <p:pic>
        <p:nvPicPr>
          <p:cNvPr id="3075" name="Picture 3" descr="G:\DCIM\133___04\IMG_00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857232"/>
            <a:ext cx="4242942" cy="2700000"/>
          </a:xfrm>
          <a:prstGeom prst="rect">
            <a:avLst/>
          </a:prstGeom>
          <a:noFill/>
        </p:spPr>
      </p:pic>
      <p:pic>
        <p:nvPicPr>
          <p:cNvPr id="3076" name="Picture 4" descr="G:\DCIM\133___04\IMG_00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71876"/>
            <a:ext cx="5500726" cy="314327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zoom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Очистка 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внутри поселковых дорог от </a:t>
            </a: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снега</a:t>
            </a:r>
            <a:br>
              <a:rPr lang="ru-RU" sz="32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</a:b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п. Поповка.</a:t>
            </a:r>
            <a:endParaRPr lang="ru-RU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194" name="Picture 2" descr="C:\Users\РАБОТА\Desktop\отчет\image (3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2" y="1571612"/>
            <a:ext cx="7303420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1091323"/>
      </p:ext>
    </p:extLst>
  </p:cSld>
  <p:clrMapOvr>
    <a:masterClrMapping/>
  </p:clrMapOvr>
  <p:transition spd="slow" advClick="0" advTm="10000">
    <p:zoom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0" dirty="0" smtClean="0">
                <a:solidFill>
                  <a:srgbClr val="DEF5FA">
                    <a:lumMod val="25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Остановка  </a:t>
            </a:r>
            <a:r>
              <a:rPr lang="ru-RU" sz="2800" b="0" dirty="0">
                <a:solidFill>
                  <a:srgbClr val="DEF5FA">
                    <a:lumMod val="25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в п. </a:t>
            </a:r>
            <a:r>
              <a:rPr lang="ru-RU" sz="2800" b="0" dirty="0" smtClean="0">
                <a:solidFill>
                  <a:srgbClr val="DEF5FA">
                    <a:lumMod val="25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Поповка.</a:t>
            </a:r>
            <a:endParaRPr lang="ru-RU" dirty="0"/>
          </a:p>
        </p:txBody>
      </p:sp>
      <p:pic>
        <p:nvPicPr>
          <p:cNvPr id="6146" name="Picture 2" descr="C:\Users\РАБОТА\Desktop\отчет\image (38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5121" y="1481138"/>
            <a:ext cx="7373758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56146316"/>
      </p:ext>
    </p:extLst>
  </p:cSld>
  <p:clrMapOvr>
    <a:masterClrMapping/>
  </p:clrMapOvr>
  <p:transition spd="slow" advClick="0" advTm="10000">
    <p:zoom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Уличного освещения.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4578" name="Picture 2" descr="C:\Users\РАБОТА\Desktop\отчет\image (45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9226" y="1481138"/>
            <a:ext cx="7185547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9383947"/>
      </p:ext>
    </p:extLst>
  </p:cSld>
  <p:clrMapOvr>
    <a:masterClrMapping/>
  </p:clrMapOvr>
  <p:transition spd="slow" advClick="0" advTm="10000">
    <p:zoom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Водонапорная башня </a:t>
            </a:r>
            <a:r>
              <a:rPr lang="ru-RU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п.Поповка</a:t>
            </a:r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KAGRAKOVO\AppData\Local\Microsoft\Windows\Temporary Internet Files\Content.Outlook\XAT1P329\Башня в Кадряково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142984"/>
            <a:ext cx="9001156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C:\Users\KAGRAKOVO\AppData\Local\Microsoft\Windows\Temporary Internet Files\Content.Outlook\XAT1P329\P1090091 (2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071810"/>
            <a:ext cx="4572032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6" name="Picture 2" descr="C:\Users\РАБОТА\Desktop\отчет\image (13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0871" y="1268760"/>
            <a:ext cx="9504871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10000">
    <p:zoom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  <a:defRPr/>
            </a:pPr>
            <a:r>
              <a:rPr lang="ru-RU" sz="3600" b="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ea typeface="+mn-ea"/>
                <a:cs typeface="Arial"/>
              </a:rPr>
              <a:t/>
            </a:r>
            <a:br>
              <a:rPr lang="ru-RU" sz="3600" b="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ea typeface="+mn-ea"/>
                <a:cs typeface="Arial"/>
              </a:rPr>
            </a:br>
            <a:r>
              <a:rPr lang="ru-RU" sz="3600" b="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ea typeface="+mn-ea"/>
                <a:cs typeface="Arial"/>
              </a:rPr>
              <a:t>Противопожарная</a:t>
            </a:r>
            <a:r>
              <a:rPr lang="ru-RU" sz="3600" b="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ea typeface="+mn-ea"/>
                <a:cs typeface="Arial"/>
              </a:rPr>
              <a:t/>
            </a:r>
            <a:br>
              <a:rPr lang="ru-RU" sz="3600" b="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ea typeface="+mn-ea"/>
                <a:cs typeface="Arial"/>
              </a:rPr>
            </a:br>
            <a:r>
              <a:rPr lang="ru-RU" sz="3600" b="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ea typeface="+mn-ea"/>
                <a:cs typeface="Arial"/>
              </a:rPr>
              <a:t> </a:t>
            </a:r>
            <a:r>
              <a:rPr lang="ru-RU" sz="3600" b="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ea typeface="+mn-ea"/>
                <a:cs typeface="Arial"/>
              </a:rPr>
              <a:t>безопасность</a:t>
            </a:r>
            <a:br>
              <a:rPr lang="ru-RU" sz="3600" b="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ea typeface="+mn-ea"/>
                <a:cs typeface="Arial"/>
              </a:rPr>
            </a:b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C:\Users\KAGRAKOVO\AppData\Local\Microsoft\Windows\Temporary Internet Files\Content.Outlook\XAT1P329\20161022_125530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736"/>
            <a:ext cx="4286280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5857884" cy="3525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5" name="Picture 1" descr="C:\Documents and Settings\Windows\Рабочий стол\фото к отчету\api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4572008"/>
            <a:ext cx="3121152" cy="208788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229600" cy="1486518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 Территория поселения общей площадью 290,68 кв. км  расположена   на расстоянии 420 км от областного центра  г. Новосибирска, в 35 км от районного центра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состав сельского поселения входит 4 населенных пункта</a:t>
            </a:r>
            <a:r>
              <a:rPr lang="en-US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dirty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п. Поповка, п. Осиновка, п. 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Пучинное</a:t>
            </a:r>
            <a:r>
              <a:rPr lang="en-US" sz="1600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и </a:t>
            </a:r>
            <a:r>
              <a:rPr lang="ru-RU" sz="1600" dirty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разъезд </a:t>
            </a:r>
            <a:r>
              <a:rPr lang="ru-RU" sz="1600" dirty="0" err="1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Кусган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. Административным центром Знаменского сельсовета является поселок Поповка.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B0F0"/>
                </a:solidFill>
              </a:rPr>
              <a:t>В сравнении с прошлым годом численность уменьшилась на 6 человека основная причина смертность (умерло 14 человек, родилось 3 детей). </a:t>
            </a:r>
            <a:r>
              <a:rPr lang="ru-RU" sz="1600" dirty="0">
                <a:solidFill>
                  <a:srgbClr val="0070C0"/>
                </a:solidFill>
                <a:effectLst/>
                <a:latin typeface="Calibri"/>
                <a:ea typeface="Times New Roman"/>
                <a:cs typeface="Times New Roman"/>
              </a:rPr>
              <a:t/>
            </a:r>
            <a:br>
              <a:rPr lang="ru-RU" sz="1600" dirty="0">
                <a:solidFill>
                  <a:srgbClr val="0070C0"/>
                </a:solidFill>
                <a:effectLst/>
                <a:latin typeface="Calibri"/>
                <a:ea typeface="Times New Roman"/>
                <a:cs typeface="Times New Roman"/>
              </a:rPr>
            </a:b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14391728"/>
              </p:ext>
            </p:extLst>
          </p:nvPr>
        </p:nvGraphicFramePr>
        <p:xfrm>
          <a:off x="1357290" y="1857363"/>
          <a:ext cx="7215238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7140"/>
                <a:gridCol w="3418098"/>
              </a:tblGrid>
              <a:tr h="519583">
                <a:tc rowSpan="2"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 проживающего населения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 01.01.2019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2017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894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296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Численность проживающего населения</a:t>
                      </a:r>
                    </a:p>
                    <a:p>
                      <a:pPr algn="ctr"/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01.01.2019 </a:t>
                      </a:r>
                    </a:p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894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Родилось</a:t>
                      </a:r>
                      <a:endParaRPr lang="ru-RU" sz="28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Умерло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1143000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ru-RU" sz="4400" dirty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Обращения </a:t>
            </a:r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</a:rPr>
              <a:t>граждан.</a:t>
            </a:r>
            <a:r>
              <a:rPr lang="ru-RU" sz="4400" dirty="0">
                <a:effectLst/>
                <a:latin typeface="Times New Roman"/>
                <a:ea typeface="Times New Roman"/>
              </a:rPr>
              <a:t>  </a:t>
            </a:r>
            <a:endParaRPr lang="ru-RU" sz="4000" dirty="0">
              <a:effectLst/>
              <a:latin typeface="Times New Roman"/>
              <a:ea typeface="Times New Roman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/>
              <a:t>За прошедший год в администрацию сельсовета поступило 5 устных  обращений граждан и 22 обращения по справочному телефону. </a:t>
            </a:r>
            <a:r>
              <a:rPr lang="ru-RU" sz="2800" dirty="0" smtClean="0"/>
              <a:t>Основная тематика обращений: вывоз мусора, уличное освещение, налоги, чистка снега бродячие собаки. Все обращения были своевременно рассмотрены.</a:t>
            </a:r>
            <a:endParaRPr lang="ru-RU" sz="2800" dirty="0"/>
          </a:p>
        </p:txBody>
      </p:sp>
    </p:spTree>
  </p:cSld>
  <p:clrMapOvr>
    <a:masterClrMapping/>
  </p:clrMapOvr>
  <p:transition spd="slow" advClick="0" advTm="10000">
    <p:zoom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Times New Roman"/>
                <a:cs typeface="Times New Roman"/>
              </a:rPr>
              <a:t>Собрания Граждан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Содержимое 11" descr="C:\Documents and Settings\Windows\Рабочий стол\фото к отчету\P91021-09095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4422"/>
            <a:ext cx="3394472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Documents and Settings\Windows\Рабочий стол\фото к отчету\DSC0885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214422"/>
            <a:ext cx="4071966" cy="2857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Documents and Settings\Windows\Рабочий стол\фото к отчету\P91021-09041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929066"/>
            <a:ext cx="3071834" cy="263641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zoom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sz="4400" dirty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Планы на </a:t>
            </a:r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2020 </a:t>
            </a:r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год.</a:t>
            </a:r>
            <a:r>
              <a:rPr lang="ru-RU" sz="3600" dirty="0">
                <a:effectLst/>
                <a:latin typeface="Calibri"/>
                <a:ea typeface="Times New Roman"/>
                <a:cs typeface="Times New Roman"/>
              </a:rPr>
              <a:t/>
            </a:r>
            <a:br>
              <a:rPr lang="ru-RU" sz="3600" dirty="0">
                <a:effectLst/>
                <a:latin typeface="Calibri"/>
                <a:ea typeface="Times New Roman"/>
                <a:cs typeface="Times New Roman"/>
              </a:rPr>
            </a:b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38531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/>
              <a:t>	В  2020 году </a:t>
            </a:r>
            <a:r>
              <a:rPr lang="ru-RU" sz="2400" b="1" u="sng" dirty="0" smtClean="0"/>
              <a:t>планируются:</a:t>
            </a:r>
            <a:endParaRPr lang="ru-RU" sz="2400" b="1" dirty="0" smtClean="0"/>
          </a:p>
          <a:p>
            <a:r>
              <a:rPr lang="ru-RU" sz="2400" b="1" dirty="0" smtClean="0"/>
              <a:t>-  текущие  работы по благоустройству населенных пунктов;</a:t>
            </a:r>
          </a:p>
          <a:p>
            <a:r>
              <a:rPr lang="ru-RU" sz="2400" b="1" dirty="0" smtClean="0"/>
              <a:t>-   капитальный ремонт   дороги в п. Поповка;  </a:t>
            </a:r>
          </a:p>
          <a:p>
            <a:r>
              <a:rPr lang="ru-RU" sz="2400" b="1" dirty="0" smtClean="0"/>
              <a:t>- прокладка пешеходной дорожки вдоль пешеходного ограждения;</a:t>
            </a:r>
          </a:p>
          <a:p>
            <a:r>
              <a:rPr lang="ru-RU" sz="2400" b="1" dirty="0" smtClean="0"/>
              <a:t> </a:t>
            </a:r>
          </a:p>
          <a:p>
            <a:r>
              <a:rPr lang="ru-RU" sz="2400" b="1" dirty="0" smtClean="0"/>
              <a:t> </a:t>
            </a:r>
            <a:r>
              <a:rPr lang="ru-RU" sz="2400" b="1" u="sng" dirty="0" smtClean="0"/>
              <a:t>В перспективе на ближайшие годы  необходимы следующие  мероприятия: </a:t>
            </a:r>
            <a:endParaRPr lang="ru-RU" sz="2400" b="1" dirty="0" smtClean="0"/>
          </a:p>
          <a:p>
            <a:r>
              <a:rPr lang="ru-RU" sz="2400" b="1" u="sng" dirty="0" smtClean="0"/>
              <a:t>-</a:t>
            </a:r>
            <a:r>
              <a:rPr lang="ru-RU" sz="2400" b="1" dirty="0" smtClean="0"/>
              <a:t>строительство модульного клуба в п. Поповка  </a:t>
            </a:r>
          </a:p>
          <a:p>
            <a:r>
              <a:rPr lang="ru-RU" sz="2400" b="1" dirty="0" smtClean="0"/>
              <a:t>-ремонт здания Знаменского сельсовета                                                     </a:t>
            </a:r>
          </a:p>
          <a:p>
            <a:r>
              <a:rPr lang="ru-RU" sz="2400" b="1" dirty="0" smtClean="0"/>
              <a:t>- привлечение специалистов для работы в сельском хозяйстве, в школе и больнице; </a:t>
            </a:r>
          </a:p>
          <a:p>
            <a:endParaRPr lang="ru-RU" sz="2600" dirty="0">
              <a:solidFill>
                <a:srgbClr val="FF0000"/>
              </a:solidFill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 advClick="0" advTm="10000">
    <p:zoom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544616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a typeface="Times New Roman"/>
                <a:cs typeface="Times New Roman"/>
              </a:rPr>
              <a:t>В заключении хочу сказать, что в своей работе администрация поселения делает всё возможное для улучшения качества жизни населения. В этом нам помогают районная администрация, Совет депутатов сельского поселения , руководители организаций и учреждений . Я хочу от своего  имени выразить благодарность главе Карасукского района А.П.Гофману  за то внимание и помощь, которые мы получаем.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u="sng" dirty="0">
                <a:solidFill>
                  <a:schemeClr val="bg2">
                    <a:lumMod val="25000"/>
                  </a:schemeClr>
                </a:solidFill>
                <a:ea typeface="Times New Roman"/>
                <a:cs typeface="Helvetica"/>
              </a:rPr>
              <a:t>Ну вот пожалуй все основные аспекты развития поселения я осветила, задачи  на </a:t>
            </a:r>
            <a:r>
              <a:rPr lang="ru-RU" sz="1600" b="1" u="sng" dirty="0" smtClean="0">
                <a:solidFill>
                  <a:schemeClr val="bg2">
                    <a:lumMod val="25000"/>
                  </a:schemeClr>
                </a:solidFill>
                <a:ea typeface="Times New Roman"/>
                <a:cs typeface="Helvetica"/>
              </a:rPr>
              <a:t>2020 </a:t>
            </a:r>
            <a:r>
              <a:rPr lang="ru-RU" sz="1600" b="1" u="sng" dirty="0">
                <a:solidFill>
                  <a:schemeClr val="bg2">
                    <a:lumMod val="25000"/>
                  </a:schemeClr>
                </a:solidFill>
                <a:ea typeface="Times New Roman"/>
                <a:cs typeface="Helvetica"/>
              </a:rPr>
              <a:t>года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a typeface="Times New Roman"/>
                <a:cs typeface="Helvetica"/>
              </a:rPr>
              <a:t> остаются как и в предыдущие годы:   создание безопасных и комфортных условий  для проживания граждан:</a:t>
            </a:r>
            <a:endParaRPr lang="ru-RU" sz="1600" b="1" dirty="0">
              <a:solidFill>
                <a:schemeClr val="bg2">
                  <a:lumMod val="25000"/>
                </a:schemeClr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a typeface="Times New Roman"/>
                <a:cs typeface="Helvetica"/>
              </a:rPr>
              <a:t>            Это  продолжение ремонта водовода, продолжение  ремонта дорог по поселению, Необходимо продолжать реконструкцию уличного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ea typeface="Times New Roman"/>
                <a:cs typeface="Helvetica"/>
              </a:rPr>
              <a:t>освещения.</a:t>
            </a:r>
            <a:endParaRPr lang="ru-RU" sz="1600" b="1" dirty="0" smtClean="0">
              <a:solidFill>
                <a:schemeClr val="bg2">
                  <a:lumMod val="25000"/>
                </a:schemeClr>
              </a:solidFill>
              <a:ea typeface="Times New Roman"/>
              <a:cs typeface="Times New Roman"/>
            </a:endParaRPr>
          </a:p>
          <a:p>
            <a:pPr algn="ctr"/>
            <a:endParaRPr lang="ru-RU" sz="1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Заключение.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5887256"/>
      </p:ext>
    </p:extLst>
  </p:cSld>
  <p:clrMapOvr>
    <a:masterClrMapping/>
  </p:clrMapOvr>
  <p:transition spd="slow" advClick="0" advTm="10000">
    <p:zoom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4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>
              <a:buNone/>
            </a:pPr>
            <a:r>
              <a:rPr lang="ru-RU" sz="60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6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91756448"/>
              </p:ext>
            </p:extLst>
          </p:nvPr>
        </p:nvGraphicFramePr>
        <p:xfrm>
          <a:off x="457200" y="1481138"/>
          <a:ext cx="8229600" cy="5047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Кол-во, чел.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Заняты </a:t>
                      </a: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в ООО</a:t>
                      </a:r>
                      <a:r>
                        <a:rPr lang="ru-RU" sz="24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Поповское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1125" indent="-11112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5115" algn="l"/>
                        </a:tabLst>
                      </a:pPr>
                      <a:r>
                        <a:rPr lang="en-US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1чел.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Заняты в бюджетной сфере 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1125" indent="-11112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5115" algn="l"/>
                        </a:tabLst>
                      </a:pPr>
                      <a:r>
                        <a:rPr lang="en-US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5чел.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Работают за пределами </a:t>
                      </a: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Администрации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1125" indent="-11112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5115" algn="l"/>
                        </a:tabLst>
                      </a:pPr>
                      <a:r>
                        <a:rPr lang="en-US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82чел.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Само занятые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1125" marR="0" lvl="0" indent="-111125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5115" algn="l"/>
                        </a:tabLst>
                        <a:defRPr/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4 КФХ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84056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Трудоспособное население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1125" indent="-11112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5115" algn="l"/>
                        </a:tabLs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463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Нетрудоспособное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население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 smtClean="0">
                          <a:latin typeface="Calibri"/>
                          <a:ea typeface="Calibri"/>
                          <a:cs typeface="Times New Roman"/>
                        </a:rPr>
                        <a:t>пенсионеры</a:t>
                      </a:r>
                      <a:endParaRPr lang="ru-RU" sz="2400" b="1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Calibri"/>
                          <a:cs typeface="Times New Roman"/>
                        </a:rPr>
                        <a:t>174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400" dirty="0" smtClean="0"/>
              <a:t>Трудоспособное население 463 человек, из них работают на территории сельсовета 112 чел., в том числе: в сельском хозяйстве занято 31 человека, в бюджетной сфере 65 чел. Не работают 169 человек, из них на учете в центре занятости состоят 4 человека. Работают за пределами Знаменского сельсовета  182 человек.</a:t>
            </a:r>
            <a:r>
              <a:rPr lang="ru-RU" sz="900" dirty="0" smtClean="0"/>
              <a:t/>
            </a:r>
            <a:br>
              <a:rPr lang="ru-RU" sz="900" dirty="0" smtClean="0"/>
            </a:br>
            <a:endParaRPr lang="ru-RU" sz="9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43174" y="357166"/>
            <a:ext cx="3336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Занятость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населения</a:t>
            </a:r>
          </a:p>
        </p:txBody>
      </p:sp>
      <p:pic>
        <p:nvPicPr>
          <p:cNvPr id="1027" name="Picture 3" descr="F:\Халил\IMG_0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429000"/>
            <a:ext cx="3786214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F:\Халил\IMG_66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3143248"/>
            <a:ext cx="2214578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F:\Халил\IMG_66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643314"/>
            <a:ext cx="2286016" cy="2873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C:\Users\РАБОТА\Desktop\отчет\image (26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321" y="3643314"/>
            <a:ext cx="4465960" cy="281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РАБОТА\Desktop\отчет\image (11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1281" y="3750471"/>
            <a:ext cx="4268437" cy="270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Documents and Settings\Windows\Рабочий стол\фото к отчету\i (10)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3438" y="1285860"/>
            <a:ext cx="314327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Documents and Settings\Windows\Рабочий стол\фото к отчету\i (11)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48" y="928670"/>
            <a:ext cx="350046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Занятость населения</a:t>
            </a: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E:\Халил\IMG_47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83308"/>
            <a:ext cx="4248472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ownloads\phoca_thumb_l_img_46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149080"/>
            <a:ext cx="4392488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РАБОТА\Desktop\отчет\image (90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7" y="1283308"/>
            <a:ext cx="4248471" cy="3353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РАБОТА\Desktop\отчет\image (94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1" y="4379670"/>
            <a:ext cx="4680520" cy="2433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Содержимое 9" descr="C:\Documents and Settings\Windows\Рабочий стол\фото к отчету\i (9).jpg"/>
          <p:cNvPicPr>
            <a:picLocks noGrp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64217" y="1481138"/>
            <a:ext cx="3479221" cy="2662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93197980"/>
      </p:ext>
    </p:extLst>
  </p:cSld>
  <p:clrMapOvr>
    <a:masterClrMapping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5" name="Picture 11" descr="C:\Documents and Settings\Windows\Рабочий стол\фото к отчету\P90524-112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573516" y="-10787162"/>
            <a:ext cx="4800000" cy="3600000"/>
          </a:xfrm>
          <a:prstGeom prst="rect">
            <a:avLst/>
          </a:prstGeom>
          <a:noFill/>
        </p:spPr>
      </p:pic>
      <p:pic>
        <p:nvPicPr>
          <p:cNvPr id="36874" name="Picture 10" descr="http://popov-kar.ucoz.ru/2019/akvarium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1000108"/>
            <a:ext cx="2714644" cy="247082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214290"/>
            <a:ext cx="764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Образование представлено Поповской  школой  и детским садом, который был реорганизован и присоединен к школе. </a:t>
            </a:r>
            <a:endParaRPr lang="ru-RU" dirty="0"/>
          </a:p>
        </p:txBody>
      </p:sp>
      <p:pic>
        <p:nvPicPr>
          <p:cNvPr id="36872" name="Picture 8" descr="http://popov-kar.ucoz.ru/2019/olimp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000108"/>
            <a:ext cx="2643206" cy="2500330"/>
          </a:xfrm>
          <a:prstGeom prst="rect">
            <a:avLst/>
          </a:prstGeom>
          <a:noFill/>
        </p:spPr>
      </p:pic>
      <p:pic>
        <p:nvPicPr>
          <p:cNvPr id="11" name="Рисунок 10" descr="C:\Documents and Settings\Windows\Рабочий стол\фото к отчету\P90524-11203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3571876"/>
            <a:ext cx="278608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Documents and Settings\Windows\Рабочий стол\фото к отчету\IMG_20190902_12342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3571876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Documents and Settings\Windows\Рабочий стол\фото к отчету\i (14)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62" y="1071546"/>
            <a:ext cx="228601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8" name="Picture 14" descr="C:\Documents and Settings\Windows\Рабочий стол\фото к отчету\i (15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3643314"/>
            <a:ext cx="2428892" cy="21812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66838899"/>
      </p:ext>
    </p:extLst>
  </p:cSld>
  <p:clrMapOvr>
    <a:masterClrMapping/>
  </p:clrMapOvr>
  <p:transition advTm="5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Образование.</a:t>
            </a: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KAGRAKOVO\AppData\Local\Microsoft\Windows\Temporary Internet Files\Content.Outlook\XAT1P329\IMG-20170116-WA0016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633538"/>
            <a:ext cx="6104303" cy="4525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KAGRAKOVO\AppData\Local\Microsoft\Windows\Temporary Internet Files\Content.Outlook\XAT1P329\IMG-20170116-WA00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481138"/>
            <a:ext cx="8046155" cy="4805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4" name="Picture 2" descr="C:\Users\РАБОТА\Desktop\отчет\image (64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300893" cy="515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95314469"/>
      </p:ext>
    </p:extLst>
  </p:cSld>
  <p:clrMapOvr>
    <a:masterClrMapping/>
  </p:clrMapOvr>
  <p:transition advClick="0" advTm="10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ru-RU" sz="2200" dirty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На воинском учете состоит </a:t>
            </a: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168 </a:t>
            </a:r>
            <a:r>
              <a:rPr lang="ru-RU" sz="2200" dirty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военнообязанных.</a:t>
            </a:r>
            <a:r>
              <a:rPr lang="ru-RU" sz="2200" dirty="0"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Times New Roman"/>
                <a:cs typeface="Times New Roman"/>
              </a:rPr>
              <a:t/>
            </a:r>
            <a:br>
              <a:rPr lang="ru-RU" sz="2200" dirty="0"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Times New Roman"/>
                <a:cs typeface="Times New Roman"/>
              </a:rPr>
            </a:br>
            <a:r>
              <a:rPr lang="ru-RU" sz="2200" dirty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Проходит </a:t>
            </a:r>
            <a:r>
              <a:rPr lang="ru-RU" sz="2200" dirty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службу в рядах РА </a:t>
            </a: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8 </a:t>
            </a:r>
            <a:r>
              <a:rPr lang="ru-RU" sz="2200" dirty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молодой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человек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.</a:t>
            </a:r>
            <a:endParaRPr lang="ru-RU" sz="2000" dirty="0">
              <a:effectLst/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5" name="Содержимое 4" descr="C:\Documents and Settings\Windows\Рабочий стол\фото к отчету\i (23)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3086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Windows\Рабочий стол\фото к отчету\i (21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1387" y="1571613"/>
            <a:ext cx="3733819" cy="3500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5|0.4|0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3216</TotalTime>
  <Words>532</Words>
  <Application>Microsoft Office PowerPoint</Application>
  <PresentationFormat>Экран (4:3)</PresentationFormat>
  <Paragraphs>76</Paragraphs>
  <Slides>34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34</vt:i4>
      </vt:variant>
    </vt:vector>
  </HeadingPairs>
  <TitlesOfParts>
    <vt:vector size="37" baseType="lpstr">
      <vt:lpstr>Открытая</vt:lpstr>
      <vt:lpstr>Текстура</vt:lpstr>
      <vt:lpstr>1_Текстура</vt:lpstr>
      <vt:lpstr>Слайд 1</vt:lpstr>
      <vt:lpstr>Слайд 2</vt:lpstr>
      <vt:lpstr> Территория поселения общей площадью 290,68 кв. км  расположена   на расстоянии 420 км от областного центра  г. Новосибирска, в 35 км от районного центра В состав сельского поселения входит 4 населенных пункта:п. Поповка, п. Осиновка, п. Пучинное и разъезд Кусган. Административным центром Знаменского сельсовета является поселок Поповка. В сравнении с прошлым годом численность уменьшилась на 6 человека основная причина смертность (умерло 14 человек, родилось 3 детей).  </vt:lpstr>
      <vt:lpstr>Трудоспособное население 463 человек, из них работают на территории сельсовета 112 чел., в том числе: в сельском хозяйстве занято 31 человека, в бюджетной сфере 65 чел. Не работают 169 человек, из них на учете в центре занятости состоят 4 человека. Работают за пределами Знаменского сельсовета  182 человек. </vt:lpstr>
      <vt:lpstr>Слайд 5</vt:lpstr>
      <vt:lpstr>Занятость населения</vt:lpstr>
      <vt:lpstr>Слайд 7</vt:lpstr>
      <vt:lpstr>Образование.</vt:lpstr>
      <vt:lpstr>На воинском учете состоит 168 военнообязанных.   Проходит службу в рядах РА 8 молодой человек.</vt:lpstr>
      <vt:lpstr>Слайд 10</vt:lpstr>
      <vt:lpstr>В сфере культуры работают 2 клуба: клуб поселка Осиновка, в поселке Поповка расположен в здании сельсовета, библиотека поселка Поповка, которая переехала в здание детского сада. Имеется стадион, при школе работает спортивный зал.</vt:lpstr>
      <vt:lpstr>Совет ветеранов. </vt:lpstr>
      <vt:lpstr>Физическая культура и спорт. </vt:lpstr>
      <vt:lpstr> Участие в инициативном бюджетировании: 1)Детская площадка в п. Осиновка 2018 год 2) Ограждение кладбища п. Поповка 2019 год </vt:lpstr>
      <vt:lpstr>Слайд 15</vt:lpstr>
      <vt:lpstr>Слайд 16</vt:lpstr>
      <vt:lpstr>ФАП в п. Поповка.</vt:lpstr>
      <vt:lpstr>Почта п. Поповка.</vt:lpstr>
      <vt:lpstr>Слайд 19</vt:lpstr>
      <vt:lpstr>Слайд 20</vt:lpstr>
      <vt:lpstr>Был произведен капитальный ремонт памятников в п. Поповка и п. Осиновка.</vt:lpstr>
      <vt:lpstr>Слайд 22</vt:lpstr>
      <vt:lpstr>Окрашена стелла жителями п. Осиновка  на въезде Знаменский сельсовет. </vt:lpstr>
      <vt:lpstr>Слайд 24</vt:lpstr>
      <vt:lpstr>Очистка внутри поселковых дорог от снега п. Поповка.</vt:lpstr>
      <vt:lpstr>Остановка  в п. Поповка.</vt:lpstr>
      <vt:lpstr>Уличного освещения.</vt:lpstr>
      <vt:lpstr>Водонапорная башня п.Поповка.</vt:lpstr>
      <vt:lpstr> Противопожарная  безопасность </vt:lpstr>
      <vt:lpstr>Обращения граждан.  </vt:lpstr>
      <vt:lpstr>Собрания Граждан</vt:lpstr>
      <vt:lpstr>Планы на 2020 год. </vt:lpstr>
      <vt:lpstr>Заключение.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701</cp:lastModifiedBy>
  <cp:revision>274</cp:revision>
  <dcterms:created xsi:type="dcterms:W3CDTF">2015-11-25T06:09:41Z</dcterms:created>
  <dcterms:modified xsi:type="dcterms:W3CDTF">2020-01-17T07:05:47Z</dcterms:modified>
</cp:coreProperties>
</file>