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72" r:id="rId1"/>
  </p:sldMasterIdLst>
  <p:notesMasterIdLst>
    <p:notesMasterId r:id="rId24"/>
  </p:notesMasterIdLst>
  <p:sldIdLst>
    <p:sldId id="550" r:id="rId2"/>
    <p:sldId id="494" r:id="rId3"/>
    <p:sldId id="490" r:id="rId4"/>
    <p:sldId id="491" r:id="rId5"/>
    <p:sldId id="496" r:id="rId6"/>
    <p:sldId id="497" r:id="rId7"/>
    <p:sldId id="498" r:id="rId8"/>
    <p:sldId id="499" r:id="rId9"/>
    <p:sldId id="501" r:id="rId10"/>
    <p:sldId id="502" r:id="rId11"/>
    <p:sldId id="503" r:id="rId12"/>
    <p:sldId id="545" r:id="rId13"/>
    <p:sldId id="520" r:id="rId14"/>
    <p:sldId id="525" r:id="rId15"/>
    <p:sldId id="522" r:id="rId16"/>
    <p:sldId id="546" r:id="rId17"/>
    <p:sldId id="547" r:id="rId18"/>
    <p:sldId id="548" r:id="rId19"/>
    <p:sldId id="549" r:id="rId20"/>
    <p:sldId id="480" r:id="rId21"/>
    <p:sldId id="326" r:id="rId22"/>
    <p:sldId id="48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780" autoAdjust="0"/>
    <p:restoredTop sz="99509" autoAdjust="0"/>
  </p:normalViewPr>
  <p:slideViewPr>
    <p:cSldViewPr>
      <p:cViewPr varScale="1">
        <p:scale>
          <a:sx n="73" d="100"/>
          <a:sy n="73" d="100"/>
        </p:scale>
        <p:origin x="-11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972F1C1-10C7-4CF9-908C-E0BEB7382C4C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96AA87A-BBC7-4113-BC4E-DAB325DAE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FD17FF5-8557-4815-8EF8-B53C8B3F1049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36C9B3F-CF03-4867-9752-19C2135E6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8AEF7-4B6A-420A-8F47-3D77782EB778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A5FA1-1F05-4782-A3C5-6513D7C22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5BD26-B4C0-454C-835A-AB55CAE58963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79896-33EF-400A-9B4F-61869F655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697FF-70D1-495B-B45E-A9D870340F36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7DDCD-AD5A-4D26-BD1F-8FD3308DB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B2BD9AD-4056-41B6-9D49-D5558739909C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B4D50E-75FD-42CA-BC20-D9E939E17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AD4217-5F13-4F72-B5B2-A12DBF00BD2D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3BB1BA-16A6-480E-90A5-16535DA2E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D5B05E-E955-45E2-9AE1-5452BA80CFD2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117643-FE60-4A31-B352-109298664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1F835E-0677-40AD-B95D-6C0D1DC0B43D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2E0092-B47F-4EFD-B428-A86C10D25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5570-99F3-40DF-A3C2-D421A97A1CB1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66829-C8CD-414A-8574-5EF63AA3A5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6ADB59-1F58-43B5-B569-0F0073020C93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6311F5D-6A61-4E0E-91D5-485723854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6C02720-410B-45D2-AAE3-CF95398B9411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8FBF408-7390-4C95-9A60-9119148AA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1685353-3BBA-4FF2-9FE1-776BE5626C3C}" type="datetimeFigureOut">
              <a:rPr lang="ru-RU"/>
              <a:pPr>
                <a:defRPr/>
              </a:pPr>
              <a:t>18.02.2021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8E0DAA1-C5F5-4E85-AB50-AE497C200E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1" r:id="rId1"/>
    <p:sldLayoutId id="2147485227" r:id="rId2"/>
    <p:sldLayoutId id="2147485232" r:id="rId3"/>
    <p:sldLayoutId id="2147485233" r:id="rId4"/>
    <p:sldLayoutId id="2147485234" r:id="rId5"/>
    <p:sldLayoutId id="2147485235" r:id="rId6"/>
    <p:sldLayoutId id="2147485228" r:id="rId7"/>
    <p:sldLayoutId id="2147485236" r:id="rId8"/>
    <p:sldLayoutId id="2147485237" r:id="rId9"/>
    <p:sldLayoutId id="2147485229" r:id="rId10"/>
    <p:sldLayoutId id="214748523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p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Содержимое 3" descr="флаг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47664" y="692696"/>
            <a:ext cx="7596336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85728"/>
            <a:ext cx="85725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ru-RU" sz="4000" b="1" dirty="0" smtClean="0">
                <a:solidFill>
                  <a:schemeClr val="accent2"/>
                </a:solidFill>
              </a:rPr>
              <a:t>Отчет Главы </a:t>
            </a:r>
            <a:endParaRPr lang="ru-RU" sz="4000" b="1" dirty="0" smtClean="0">
              <a:solidFill>
                <a:schemeClr val="accent2"/>
              </a:solidFill>
            </a:endParaRP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ru-RU" sz="4000" b="1" dirty="0" smtClean="0">
                <a:solidFill>
                  <a:schemeClr val="accent2"/>
                </a:solidFill>
              </a:rPr>
              <a:t>Знаменского </a:t>
            </a:r>
            <a:r>
              <a:rPr lang="ru-RU" sz="4000" b="1" dirty="0" smtClean="0">
                <a:solidFill>
                  <a:schemeClr val="accent2"/>
                </a:solidFill>
              </a:rPr>
              <a:t>сельсовета Карасукского района  Новосибирской области </a:t>
            </a:r>
            <a:endParaRPr lang="ru-RU" sz="4000" b="1" dirty="0" smtClean="0">
              <a:solidFill>
                <a:schemeClr val="accent2"/>
              </a:solidFill>
            </a:endParaRP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ru-RU" sz="4000" b="1" dirty="0" smtClean="0">
                <a:solidFill>
                  <a:schemeClr val="accent2"/>
                </a:solidFill>
              </a:rPr>
              <a:t>о </a:t>
            </a:r>
            <a:r>
              <a:rPr lang="ru-RU" sz="4000" b="1" dirty="0" smtClean="0">
                <a:solidFill>
                  <a:schemeClr val="accent2"/>
                </a:solidFill>
              </a:rPr>
              <a:t>результатах своей деятельности </a:t>
            </a:r>
            <a:r>
              <a:rPr lang="ru-RU" sz="4000" b="1" dirty="0" smtClean="0">
                <a:solidFill>
                  <a:schemeClr val="accent2"/>
                </a:solidFill>
              </a:rPr>
              <a:t>и</a:t>
            </a:r>
          </a:p>
          <a:p>
            <a:pPr marL="0" indent="0" algn="ctr">
              <a:spcBef>
                <a:spcPts val="0"/>
              </a:spcBef>
              <a:buClrTx/>
              <a:buSzTx/>
              <a:buNone/>
            </a:pPr>
            <a:r>
              <a:rPr lang="ru-RU" sz="4000" b="1" dirty="0" smtClean="0">
                <a:solidFill>
                  <a:schemeClr val="accent2"/>
                </a:solidFill>
              </a:rPr>
              <a:t>деятельности </a:t>
            </a:r>
            <a:r>
              <a:rPr lang="ru-RU" sz="4000" b="1" dirty="0" smtClean="0">
                <a:solidFill>
                  <a:schemeClr val="accent2"/>
                </a:solidFill>
              </a:rPr>
              <a:t>администрации за </a:t>
            </a:r>
            <a:r>
              <a:rPr lang="ru-RU" sz="4000" b="1" dirty="0" smtClean="0"/>
              <a:t>2020 год.</a:t>
            </a: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75656" y="188640"/>
            <a:ext cx="6768752" cy="8640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dirty="0" smtClean="0"/>
              <a:t>Совет </a:t>
            </a:r>
            <a:r>
              <a:rPr lang="ru-RU" sz="3600" dirty="0" smtClean="0"/>
              <a:t>ветеранов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ашивка 3"/>
          <p:cNvSpPr/>
          <p:nvPr/>
        </p:nvSpPr>
        <p:spPr>
          <a:xfrm>
            <a:off x="3419872" y="1124744"/>
            <a:ext cx="5328592" cy="2232248"/>
          </a:xfrm>
          <a:prstGeom prst="chevron">
            <a:avLst/>
          </a:prstGeom>
          <a:solidFill>
            <a:srgbClr val="92D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Председатель </a:t>
            </a:r>
          </a:p>
          <a:p>
            <a:pPr algn="ctr">
              <a:defRPr/>
            </a:pPr>
            <a:r>
              <a:rPr lang="ru-RU" sz="3200" dirty="0" err="1" smtClean="0">
                <a:solidFill>
                  <a:srgbClr val="FF0000"/>
                </a:solidFill>
              </a:rPr>
              <a:t>Пронькина</a:t>
            </a:r>
            <a:r>
              <a:rPr lang="ru-RU" sz="3200" dirty="0" smtClean="0">
                <a:solidFill>
                  <a:srgbClr val="FF0000"/>
                </a:solidFill>
              </a:rPr>
              <a:t> Нина Ивановна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91880" y="3573016"/>
            <a:ext cx="5472608" cy="2376264"/>
          </a:xfrm>
          <a:prstGeom prst="chevron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2019 году БЫЛО ВЫДАНО 30 ПРЕДПИСАНИЙ ЮРИДИЧЕСКИМ И ФИЗИЧЕСКИМ ЛИЦАМ ОБ УСТРАНЕНИИ НАРУШЕНИЙ ПРАВИЛ БЛАГОУСТРОЙСТВА</a:t>
            </a:r>
          </a:p>
        </p:txBody>
      </p:sp>
      <p:pic>
        <p:nvPicPr>
          <p:cNvPr id="59395" name="Picture 3" descr="D:\16.jpg"/>
          <p:cNvPicPr>
            <a:picLocks noChangeAspect="1" noChangeArrowheads="1"/>
          </p:cNvPicPr>
          <p:nvPr/>
        </p:nvPicPr>
        <p:blipFill>
          <a:blip r:embed="rId2" cstate="print"/>
          <a:srcRect l="27061" t="9162" r="2066" b="15248"/>
          <a:stretch>
            <a:fillRect/>
          </a:stretch>
        </p:blipFill>
        <p:spPr bwMode="auto">
          <a:xfrm>
            <a:off x="395536" y="1268760"/>
            <a:ext cx="2376264" cy="1425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59396" name="Picture 4" descr="D:\IMG_17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96952"/>
            <a:ext cx="2376264" cy="1537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59397" name="Picture 5" descr="D:\IMG_17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941168"/>
            <a:ext cx="2344328" cy="1758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9" name="Содержимое 9" descr="C:\Documents and Settings\Windows\Рабочий стол\нина ивановна\Фото Нина ивановна 2020 год\DSC03310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42984"/>
            <a:ext cx="35004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Windows\Мои документы\DSC0628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929066"/>
            <a:ext cx="350043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Windows\Рабочий стол\нина ивановна\Фото нина иван\DSC0336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3286124"/>
            <a:ext cx="535785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105273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Благоустройство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4" descr="http://rapadoo.com/wp-content/uploads/2017/10/top-long-curvy-road-clipart-winding-draw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213"/>
            <a:ext cx="409733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67944" y="1290127"/>
            <a:ext cx="4608512" cy="417646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sz="2000" b="1" cap="all" dirty="0" err="1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Лесновского</a:t>
            </a: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сельского поселения </a:t>
            </a:r>
          </a:p>
          <a:p>
            <a:pPr algn="ctr">
              <a:defRPr/>
            </a:pPr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11 улиц</a:t>
            </a: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Количество дорог общего пользования местного значения, включенных в реестр недвижимого муниципального имущества, </a:t>
            </a:r>
          </a:p>
          <a:p>
            <a:pPr algn="ctr">
              <a:defRPr/>
            </a:pP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21 единицу</a:t>
            </a: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, протяженность </a:t>
            </a:r>
            <a:r>
              <a:rPr lang="ru-RU" sz="20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9,4 км</a:t>
            </a:r>
            <a:r>
              <a:rPr lang="ru-RU" sz="2000" b="1" cap="all" dirty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00" y="1000108"/>
            <a:ext cx="9072000" cy="563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16632"/>
            <a:ext cx="7416824" cy="57888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ru-RU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214414" y="142852"/>
            <a:ext cx="79295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Проложена пешеходная дорожка вдоль пешеходного ограждения.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:\Documents and Settings\Windows\Рабочий стол\фото\фото к отчету за 2020 год\пешеходный переход\IMG-20200803-WA008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4214810" cy="37528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C:\Documents and Settings\Windows\Рабочий стол\фото\фото к отчету за 2020 год\пешеходный переход\IMG-20200803-WA00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57232"/>
            <a:ext cx="4071966" cy="34290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C:\Documents and Settings\Windows\Рабочий стол\фото\фото к отчету за 2020 год\пешеходный переход\IMG-20200803-WA00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357562"/>
            <a:ext cx="4000528" cy="32861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9807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1800" dirty="0" smtClean="0"/>
              <a:t>Проведены  субботники всеми организациями, находящиеся на территории Знаменского сельсовета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Овал 3"/>
          <p:cNvSpPr/>
          <p:nvPr/>
        </p:nvSpPr>
        <p:spPr>
          <a:xfrm>
            <a:off x="179512" y="2492896"/>
            <a:ext cx="2664296" cy="2520280"/>
          </a:xfrm>
          <a:prstGeom prst="ellipse">
            <a:avLst/>
          </a:prstGeom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ТОС «Надежда» дом 8,10 по ул.60 лет СССР</a:t>
            </a:r>
          </a:p>
        </p:txBody>
      </p:sp>
      <p:sp>
        <p:nvSpPr>
          <p:cNvPr id="5" name="Овал 4"/>
          <p:cNvSpPr/>
          <p:nvPr/>
        </p:nvSpPr>
        <p:spPr>
          <a:xfrm>
            <a:off x="3419872" y="2420888"/>
            <a:ext cx="2664296" cy="2448272"/>
          </a:xfrm>
          <a:prstGeom prst="ellipse">
            <a:avLst/>
          </a:prstGeom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ТОС «Радуга» дом 6, 8 корп.2 по ул.60 лет СССР</a:t>
            </a:r>
          </a:p>
        </p:txBody>
      </p:sp>
      <p:sp>
        <p:nvSpPr>
          <p:cNvPr id="6" name="Овал 5"/>
          <p:cNvSpPr/>
          <p:nvPr/>
        </p:nvSpPr>
        <p:spPr>
          <a:xfrm>
            <a:off x="6479704" y="2420888"/>
            <a:ext cx="2664296" cy="2376264"/>
          </a:xfrm>
          <a:prstGeom prst="ellipse">
            <a:avLst/>
          </a:prstGeom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ТОС «Мечта» дом 16 по ул.60 лет СССР</a:t>
            </a:r>
          </a:p>
        </p:txBody>
      </p:sp>
      <p:sp>
        <p:nvSpPr>
          <p:cNvPr id="7" name="Овал 6"/>
          <p:cNvSpPr/>
          <p:nvPr/>
        </p:nvSpPr>
        <p:spPr>
          <a:xfrm>
            <a:off x="1691680" y="4409728"/>
            <a:ext cx="2664296" cy="2448272"/>
          </a:xfrm>
          <a:prstGeom prst="ellipse">
            <a:avLst/>
          </a:prstGeom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ТОС «Наш дом» </a:t>
            </a:r>
            <a:r>
              <a:rPr lang="ru-RU" sz="1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</a:t>
            </a: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14 </a:t>
            </a:r>
          </a:p>
          <a:p>
            <a:pPr algn="ctr"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ул.60 лет СССР</a:t>
            </a:r>
          </a:p>
        </p:txBody>
      </p:sp>
      <p:sp>
        <p:nvSpPr>
          <p:cNvPr id="8" name="Овал 7"/>
          <p:cNvSpPr/>
          <p:nvPr/>
        </p:nvSpPr>
        <p:spPr>
          <a:xfrm>
            <a:off x="5076056" y="4409728"/>
            <a:ext cx="2664296" cy="2448272"/>
          </a:xfrm>
          <a:prstGeom prst="ellipse">
            <a:avLst/>
          </a:prstGeom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ТОС «Берёзка» дом 4, 6 корп.2 по ул.60 лет СССР</a:t>
            </a:r>
          </a:p>
        </p:txBody>
      </p:sp>
      <p:pic>
        <p:nvPicPr>
          <p:cNvPr id="9" name="Рисунок 8" descr="C:\Documents and Settings\Windows\Рабочий стол\фото\фото к отчету за 2020 год\суботник\P00424-1044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3143240" cy="35719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C:\Documents and Settings\Windows\Рабочий стол\фото\фото к отчету за 2020 год\суботник\P00424-0849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500174"/>
            <a:ext cx="3000396" cy="3357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C:\Documents and Settings\Windows\Рабочий стол\фото\фото к отчету за 2020 год\суботник спортивная площадка\P00724-0915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428736"/>
            <a:ext cx="2786050" cy="350046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C:\Documents and Settings\Windows\Рабочий стол\фото\фото к отчету за 2020 год\суботник\P00424-10434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4286256"/>
            <a:ext cx="3071834" cy="25717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 descr="C:\Documents and Settings\Windows\Рабочий стол\фото\фото к отчету за 2020 год\суботник спортивная площадка\P00724-09152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4286256"/>
            <a:ext cx="3643338" cy="257174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0"/>
            <a:ext cx="9036496" cy="119675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дорог и уличное освещение</a:t>
            </a:r>
            <a:endParaRPr lang="ru-RU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Rectangle 1"/>
          <p:cNvSpPr>
            <a:spLocks noChangeArrowheads="1"/>
          </p:cNvSpPr>
          <p:nvPr/>
        </p:nvSpPr>
        <p:spPr bwMode="auto">
          <a:xfrm>
            <a:off x="684213" y="1477963"/>
            <a:ext cx="69834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Областной бюджет                </a:t>
            </a: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51 468 рублей.</a:t>
            </a:r>
            <a:endParaRPr lang="ru-RU" sz="2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 администрации        15 000 рублей.</a:t>
            </a:r>
          </a:p>
          <a:p>
            <a:pPr algn="just" eaLnBrk="0" hangingPunct="0"/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Средства собственников      180 000 рублей.</a:t>
            </a:r>
            <a:endParaRPr lang="ru-RU" sz="2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Всего сумма составила     </a:t>
            </a:r>
          </a:p>
          <a:p>
            <a:pPr algn="ctr" eaLnBrk="0" hangingPunct="0"/>
            <a:r>
              <a:rPr lang="ru-RU" sz="26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246 468 рублей</a:t>
            </a:r>
          </a:p>
        </p:txBody>
      </p:sp>
      <p:sp>
        <p:nvSpPr>
          <p:cNvPr id="26630" name="Rectangle 2"/>
          <p:cNvSpPr>
            <a:spLocks noChangeArrowheads="1"/>
          </p:cNvSpPr>
          <p:nvPr/>
        </p:nvSpPr>
        <p:spPr bwMode="auto">
          <a:xfrm>
            <a:off x="468313" y="4291013"/>
            <a:ext cx="8135937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Приобретено:</a:t>
            </a:r>
          </a:p>
          <a:p>
            <a:pPr algn="ctr" eaLnBrk="0" hangingPunct="0"/>
            <a:r>
              <a:rPr lang="ru-RU" sz="3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Ограждение, скамейки, урны,       </a:t>
            </a:r>
            <a:r>
              <a:rPr lang="ru-RU" sz="36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поребрики</a:t>
            </a:r>
            <a:r>
              <a:rPr lang="ru-RU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РАБОТА\Desktop\отчет\image (3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14422"/>
            <a:ext cx="8001056" cy="264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234360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РАБОТА\Desktop\отчет\image (4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4000504"/>
            <a:ext cx="7929618" cy="264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620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dirty="0" smtClean="0"/>
              <a:t>инициативное </a:t>
            </a:r>
            <a:r>
              <a:rPr lang="ru-RU" sz="3200" dirty="0" smtClean="0"/>
              <a:t>бюджетирования </a:t>
            </a:r>
            <a:r>
              <a:rPr lang="ru-RU" sz="3200" dirty="0" smtClean="0"/>
              <a:t> 2020г.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850" y="692150"/>
            <a:ext cx="8496300" cy="10080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036" name="Rectangle 1"/>
          <p:cNvSpPr>
            <a:spLocks noChangeArrowheads="1"/>
          </p:cNvSpPr>
          <p:nvPr/>
        </p:nvSpPr>
        <p:spPr bwMode="auto">
          <a:xfrm>
            <a:off x="323528" y="724886"/>
            <a:ext cx="84249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 рамках </a:t>
            </a:r>
            <a:r>
              <a:rPr lang="en-US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мероприятий</a:t>
            </a:r>
            <a:r>
              <a:rPr lang="ru-RU" sz="2000" dirty="0" smtClean="0">
                <a:latin typeface="+mn-lt"/>
              </a:rPr>
              <a:t> инициативного </a:t>
            </a:r>
            <a:r>
              <a:rPr lang="ru-RU" sz="2000" dirty="0" smtClean="0">
                <a:latin typeface="+mn-lt"/>
              </a:rPr>
              <a:t>бюджетирования определились с проектом ограждения кладбища п.Осиновка</a:t>
            </a:r>
            <a:r>
              <a:rPr lang="ru-RU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en-US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</a:t>
            </a:r>
            <a:endParaRPr lang="ru-RU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Windows\Рабочий стол\конкурс\кладбище п. Осиновка\фото к протоколу\IMG_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785926"/>
            <a:ext cx="4714908" cy="3857652"/>
          </a:xfrm>
          <a:prstGeom prst="rect">
            <a:avLst/>
          </a:prstGeom>
          <a:noFill/>
        </p:spPr>
      </p:pic>
      <p:pic>
        <p:nvPicPr>
          <p:cNvPr id="9" name="Picture 4" descr="C:\Documents and Settings\Windows\Рабочий стол\конкурс\кладбище п. Осиновка\фото к протоколу\IMG_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85926"/>
            <a:ext cx="392909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11255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alt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поселения </a:t>
            </a:r>
            <a:endParaRPr lang="ru-RU" alt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611560" y="42552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24000" y="1722120"/>
          <a:ext cx="6096000" cy="4389120"/>
        </p:xfrm>
        <a:graphic>
          <a:graphicData uri="http://schemas.openxmlformats.org/drawingml/2006/table">
            <a:tbl>
              <a:tblPr/>
              <a:tblGrid>
                <a:gridCol w="2921937"/>
                <a:gridCol w="1087405"/>
                <a:gridCol w="1039322"/>
                <a:gridCol w="1047336"/>
              </a:tblGrid>
              <a:tr h="710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Наименование дохода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план  2020г.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исполнение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% исполнения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Налог на доходы с физических лиц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297700,0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297824,56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Налог на имущество физических лиц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Земельный налог (55510606033100000110)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65000,0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57790,97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88,9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Земельный налог (55510606043100000110)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268700,0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243031,45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90,45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Дотации на выравнивание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2866600,0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2866600,0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Субвенция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103358,0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103358,0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Доходы от уплаты акцизов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740710,0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656136,99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88,58</a:t>
                      </a: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112553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161" name="Rectangle 1"/>
          <p:cNvSpPr>
            <a:spLocks noChangeArrowheads="1"/>
          </p:cNvSpPr>
          <p:nvPr/>
        </p:nvSpPr>
        <p:spPr bwMode="auto">
          <a:xfrm>
            <a:off x="395536" y="86200"/>
            <a:ext cx="84969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400" b="1" dirty="0" smtClean="0"/>
              <a:t>Пожарная безопасность</a:t>
            </a:r>
            <a:endParaRPr lang="ru-RU" sz="2400" dirty="0" smtClean="0"/>
          </a:p>
          <a:p>
            <a:pPr eaLnBrk="0" hangingPunct="0"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 descr="C:\Documents and Settings\Windows\Рабочий стол\фото к отчету\a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192" y="3929066"/>
            <a:ext cx="3714808" cy="2714668"/>
          </a:xfrm>
          <a:prstGeom prst="rect">
            <a:avLst/>
          </a:prstGeom>
          <a:noFill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142985"/>
            <a:ext cx="5070479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142984"/>
            <a:ext cx="385762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929066"/>
            <a:ext cx="514353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135729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000" dirty="0" smtClean="0"/>
              <a:t>Специалистами Администрации было организовано информирование </a:t>
            </a:r>
            <a:r>
              <a:rPr lang="ru-RU" sz="2000" dirty="0" smtClean="0"/>
              <a:t>соблюдению </a:t>
            </a:r>
            <a:r>
              <a:rPr lang="ru-RU" sz="2000" dirty="0" smtClean="0"/>
              <a:t>режима самоизоляции граждан Знаменского сельсовета, особенно лиц в возрасте старше 65 лет.</a:t>
            </a:r>
          </a:p>
          <a:p>
            <a:pPr algn="ctr" eaLnBrk="0" hangingPunct="0">
              <a:defRPr/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Картинки по запросу &quot;профилактика коронавируса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8181175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121442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b="1" dirty="0" smtClean="0"/>
              <a:t> </a:t>
            </a:r>
            <a:r>
              <a:rPr lang="ru-RU" sz="1800" b="1" dirty="0" smtClean="0"/>
              <a:t>Ведется работа по подготовки  к проведению  Всероссийской переписи населения, которая пройдет в  2021 году. </a:t>
            </a:r>
            <a:endParaRPr lang="ru-RU" sz="1800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1357298"/>
            <a:ext cx="878687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0" y="0"/>
            <a:ext cx="8964488" cy="119675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Администрация Знаменского сельсовета.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060848"/>
            <a:ext cx="2160240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КОНСТИТУЦИЯ РОССИЙСКОЙ ФЕДЕРАЦИИ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71800" y="2060848"/>
            <a:ext cx="3528392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Федеральный Закон 131-ФЗ «Об общих принципах организации местного самоуправления в РФ»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44208" y="2060848"/>
            <a:ext cx="2232248" cy="129614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УСТАВ </a:t>
            </a:r>
          </a:p>
          <a:p>
            <a:pPr algn="ctr">
              <a:defRPr/>
            </a:pPr>
            <a:r>
              <a:rPr lang="ru-RU" sz="1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ЗНАМЕНСКОГОСЕЛЬСОВЕТА</a:t>
            </a:r>
            <a:endParaRPr lang="ru-RU" sz="1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6" name="Picture 4" descr="http://8school.ucoz.ru/foto_noyabr/konstit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463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6" descr="https://xn--80adbbhh5dokn.xn--p1ai/wp-content/uploads/2018/08/Ishodnik-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3071810"/>
            <a:ext cx="2303462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732240" y="4581128"/>
            <a:ext cx="1944216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ЗНАМЕНСКОГОСЕЛЬСОВЕТА</a:t>
            </a:r>
          </a:p>
          <a:p>
            <a:pPr algn="ctr">
              <a:defRPr/>
            </a:pPr>
            <a:r>
              <a:rPr lang="ru-RU" sz="1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9" name="Picture 8" descr="https://law5.ru/wp-content/uploads/2016/04/ob_obshchih_principah_organizacii_mestnogo_samoupravlenija_v_rossijskoj_federacii-_federalnyj_zakon__131-fz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3573463"/>
            <a:ext cx="2160588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1258888" y="1196975"/>
            <a:ext cx="1728787" cy="719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427538" y="1196975"/>
            <a:ext cx="0" cy="86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867400" y="1196975"/>
            <a:ext cx="1512888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2700338" y="981075"/>
            <a:ext cx="475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179388" y="2960688"/>
            <a:ext cx="86407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642379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5400" dirty="0" smtClean="0"/>
              <a:t>БЛАГОДАРИМ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5400" dirty="0" smtClean="0"/>
              <a:t>ВАС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5400" dirty="0" smtClean="0"/>
              <a:t>ЗА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r>
              <a:rPr lang="ru-RU" sz="5400" dirty="0" smtClean="0"/>
              <a:t>ВНИМАНИЕ</a:t>
            </a:r>
          </a:p>
        </p:txBody>
      </p:sp>
      <p:sp>
        <p:nvSpPr>
          <p:cNvPr id="9728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УВАЖАЕМЫЕ ЖИТЕЛИ д.ЛЕСНАЯ</a:t>
            </a:r>
          </a:p>
        </p:txBody>
      </p:sp>
      <p:pic>
        <p:nvPicPr>
          <p:cNvPr id="34820" name="Рисунок 5" descr="флаг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0" y="2060575"/>
            <a:ext cx="9144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5" descr="флаг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Прямоугольник 2"/>
          <p:cNvSpPr>
            <a:spLocks noChangeArrowheads="1"/>
          </p:cNvSpPr>
          <p:nvPr/>
        </p:nvSpPr>
        <p:spPr bwMode="auto">
          <a:xfrm>
            <a:off x="395288" y="142852"/>
            <a:ext cx="820896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3200" dirty="0" smtClean="0"/>
              <a:t>Пользуясь, случаем разрешите поздравить мужчин с предстоящим праздником </a:t>
            </a:r>
          </a:p>
          <a:p>
            <a:pPr algn="ctr"/>
            <a:endParaRPr lang="ru-RU" alt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644"/>
            <a:ext cx="9144000" cy="675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5724" t="14742" r="15405" b="9912"/>
          <a:stretch>
            <a:fillRect/>
          </a:stretch>
        </p:blipFill>
        <p:spPr bwMode="auto">
          <a:xfrm>
            <a:off x="-101600" y="0"/>
            <a:ext cx="674530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572264" y="285729"/>
            <a:ext cx="25717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/>
                <a:ea typeface="Times New Roman"/>
              </a:rPr>
              <a:t>Территория поселения общей площадью 290,68 кв. км  расположена   на расстоянии 420 км от областного центра  г. Новосибирска, в 35 км от районного центра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состав сельского поселения входит 4 населенных пункта</a:t>
            </a: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п. Поповка, п. Осиновка, п. Пучинное</a:t>
            </a:r>
            <a:r>
              <a:rPr lang="en-US" sz="20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и разъезд </a:t>
            </a:r>
            <a:r>
              <a:rPr lang="ru-RU" sz="2000" dirty="0" err="1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Кусган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Административным центром Знаменского сельсовета является поселок Поповка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4267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ЧИСЛЕННОСТЬ НАСЕЛЕНИЯ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2844" y="3786190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92867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Численность постоянно зарегистрированного  по месту  жительства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населения по сельсовету  на 01.01.2020 года составляет  867человек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Демографическая ситуация за 2020год: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·         родилось – 5человек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·         умерло - 5 человек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·         убыль  населения  -27 человек переезд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Избирательным правом обладают 647 человек, из них 47 человек не проживают на территории сельсовета.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0" y="0"/>
            <a:ext cx="9144000" cy="135729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55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воинском учете состоит 175 человек, из них: в запасе 164.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граждане подлежащие призыву на военную службу – 11человек; допризывников -6 человек.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1"/>
            <a:ext cx="5865598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C:\Documents and Settings\Windows\Рабочий стол\фото\фото к отчету за 2020 год\фото\IMG_20210120_1023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357298"/>
            <a:ext cx="3040002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-508" y="0"/>
            <a:ext cx="9144508" cy="69269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ЛПХ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2" descr="https://krym.news/upload/iblock/467/4678f56744dcadf80ab490ddd48174c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17563"/>
            <a:ext cx="9144000" cy="604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4" name="Picture 6" descr="http://xn----7sbprbitdaigygw4c8d.xn--p1ai/wp-content/uploads/2017/03/cropped-3_1080-607.jpg"/>
          <p:cNvPicPr>
            <a:picLocks noChangeAspect="1" noChangeArrowheads="1"/>
          </p:cNvPicPr>
          <p:nvPr/>
        </p:nvPicPr>
        <p:blipFill>
          <a:blip r:embed="rId3" cstate="print"/>
          <a:srcRect l="19490" b="23626"/>
          <a:stretch>
            <a:fillRect/>
          </a:stretch>
        </p:blipFill>
        <p:spPr bwMode="auto">
          <a:xfrm>
            <a:off x="0" y="2714620"/>
            <a:ext cx="2160240" cy="19345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4216" name="Picture 8" descr="http://www.beerale.ru/images/stories/beer2/beer-0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928934"/>
            <a:ext cx="2304256" cy="16447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Стрелка влево 11"/>
          <p:cNvSpPr/>
          <p:nvPr/>
        </p:nvSpPr>
        <p:spPr>
          <a:xfrm>
            <a:off x="3743400" y="571480"/>
            <a:ext cx="5400600" cy="1872208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На территории сельсовета  насчитывается 285 домовладения </a:t>
            </a:r>
            <a:r>
              <a:rPr lang="ru-RU" sz="2000" dirty="0" smtClean="0"/>
              <a:t>.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лево 12"/>
          <p:cNvSpPr/>
          <p:nvPr/>
        </p:nvSpPr>
        <p:spPr>
          <a:xfrm>
            <a:off x="3995936" y="2636912"/>
            <a:ext cx="4968552" cy="1512168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 smtClean="0"/>
              <a:t>Население занимается выращиванием овощей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лево 13"/>
          <p:cNvSpPr/>
          <p:nvPr/>
        </p:nvSpPr>
        <p:spPr>
          <a:xfrm>
            <a:off x="4138936" y="4429132"/>
            <a:ext cx="5005064" cy="2428868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:\Documents and Settings\Windows\Рабочий стол\krasnaja-stepnaja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986000"/>
            <a:ext cx="3060000" cy="1872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071934" y="5357826"/>
            <a:ext cx="507206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КРС – 290 головы, в том числе коров- 135 гол, лошадей – 10    гол., свиней 30 голов, овец -250, коз -20гол., птицы всех видов –  1200 голов, и  8 пчелосемей.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0" y="0"/>
            <a:ext cx="9144000" cy="9087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dirty="0" smtClean="0"/>
              <a:t>ООО «Поповское»,  МБОУ Поповская СОШ, Поповский детский сад был реорганизован путем присоединения  к школе, 4 крестьянско-фермерских хозяйств</a:t>
            </a:r>
            <a:endParaRPr lang="ru-RU" sz="1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19672" y="1124744"/>
            <a:ext cx="7272808" cy="10081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Площадь теплиц составляет 6,7 га</a:t>
            </a:r>
          </a:p>
          <a:p>
            <a:pPr algn="ctr">
              <a:defRPr/>
            </a:pP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Численность трудового коллектива в 2019 году составило 127 человек</a:t>
            </a:r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3347864" y="3284984"/>
            <a:ext cx="5184576" cy="18002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2992 тонн</a:t>
            </a:r>
          </a:p>
        </p:txBody>
      </p:sp>
      <p:sp>
        <p:nvSpPr>
          <p:cNvPr id="19464" name="TextBox 10"/>
          <p:cNvSpPr txBox="1">
            <a:spLocks noChangeArrowheads="1"/>
          </p:cNvSpPr>
          <p:nvPr/>
        </p:nvSpPr>
        <p:spPr bwMode="auto">
          <a:xfrm>
            <a:off x="3563938" y="2492375"/>
            <a:ext cx="403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ПРОИЗВЕДЕНО:</a:t>
            </a:r>
          </a:p>
        </p:txBody>
      </p:sp>
      <p:pic>
        <p:nvPicPr>
          <p:cNvPr id="9" name="Рисунок 8" descr="C:\Documents and Settings\Windows\Рабочий стол\фото к отчету\i (14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857232"/>
            <a:ext cx="40005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РАБОТА\Desktop\отчет\image (24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4" y="857232"/>
            <a:ext cx="5072066" cy="342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одержимое 9" descr="C:\Documents and Settings\Windows\Рабочий стол\фото к отчету\i (9)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429132"/>
            <a:ext cx="3929090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РАБОТА\Desktop\отчет\image (6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4" y="4143381"/>
            <a:ext cx="5072066" cy="257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Отчет Главы 2016\логический центр\IMG_1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530444"/>
            <a:ext cx="4727105" cy="31783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3" descr="D:\Отчет Главы 2016\логический центр\IMG_15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40" y="1124744"/>
            <a:ext cx="4375824" cy="30184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9807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2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052736"/>
            <a:ext cx="4176464" cy="2520280"/>
          </a:xfrm>
          <a:prstGeom prst="roundRect">
            <a:avLst/>
          </a:prstGeom>
        </p:spPr>
        <p:style>
          <a:lnRef idx="1">
            <a:schemeClr val="accent6"/>
          </a:lnRef>
          <a:fillRef idx="1003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tabLst>
                <a:tab pos="260350" algn="l"/>
              </a:tabLst>
              <a:defRPr/>
            </a:pPr>
            <a:r>
              <a:rPr lang="ru-RU" sz="2000" dirty="0" smtClean="0"/>
              <a:t>В данный момент директором является Воронов Александр Игоревич</a:t>
            </a:r>
            <a:endParaRPr lang="ru-RU" sz="2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55448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6000" y="928670"/>
            <a:ext cx="4608000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000" y="3537000"/>
            <a:ext cx="4428000" cy="33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510000"/>
            <a:ext cx="4428000" cy="33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0" y="0"/>
            <a:ext cx="9144000" cy="836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сфере культуры работают 2 клуба: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клуб 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поселка Осиновка, в поселке Поповка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1" name="Picture 7" descr="C:\Users\User\AppData\Local\Temp\IMG_20200325_110443.jpg"/>
          <p:cNvPicPr>
            <a:picLocks noChangeAspect="1" noChangeArrowheads="1"/>
          </p:cNvPicPr>
          <p:nvPr/>
        </p:nvPicPr>
        <p:blipFill>
          <a:blip r:embed="rId2" cstate="print"/>
          <a:srcRect l="9424" r="34031" b="28260"/>
          <a:stretch>
            <a:fillRect/>
          </a:stretch>
        </p:blipFill>
        <p:spPr bwMode="auto">
          <a:xfrm>
            <a:off x="107504" y="1196752"/>
            <a:ext cx="4435691" cy="31683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1512" name="Picture 8" descr="C:\Users\User\AppData\Local\Temp\IMG_20200325_110530.jpg"/>
          <p:cNvPicPr>
            <a:picLocks noChangeAspect="1" noChangeArrowheads="1"/>
          </p:cNvPicPr>
          <p:nvPr/>
        </p:nvPicPr>
        <p:blipFill>
          <a:blip r:embed="rId3" cstate="print"/>
          <a:srcRect l="13703" r="43944" b="40261"/>
          <a:stretch>
            <a:fillRect/>
          </a:stretch>
        </p:blipFill>
        <p:spPr bwMode="auto">
          <a:xfrm>
            <a:off x="4716016" y="1196752"/>
            <a:ext cx="4320480" cy="31683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" name="Овал 9"/>
          <p:cNvSpPr/>
          <p:nvPr/>
        </p:nvSpPr>
        <p:spPr>
          <a:xfrm>
            <a:off x="2555776" y="4221088"/>
            <a:ext cx="4824536" cy="252028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Общая площадь индивидуальных домов составила 192,2 кв.м</a:t>
            </a: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928670"/>
            <a:ext cx="437197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928670"/>
            <a:ext cx="4500000" cy="33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3643314"/>
            <a:ext cx="4570445" cy="305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5621</TotalTime>
  <Words>582</Words>
  <Application>Microsoft Office PowerPoint</Application>
  <PresentationFormat>Экран (4:3)</PresentationFormat>
  <Paragraphs>114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УВАЖАЕМЫЕ ЖИТЕЛИ д.ЛЕСНАЯ</vt:lpstr>
      <vt:lpstr>Слайд 22</vt:lpstr>
    </vt:vector>
  </TitlesOfParts>
  <Company>KO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Nikolay Orlov</dc:creator>
  <cp:lastModifiedBy>Знаменка</cp:lastModifiedBy>
  <cp:revision>747</cp:revision>
  <dcterms:created xsi:type="dcterms:W3CDTF">2009-08-04T18:04:02Z</dcterms:created>
  <dcterms:modified xsi:type="dcterms:W3CDTF">2021-02-18T17:31:36Z</dcterms:modified>
</cp:coreProperties>
</file>